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B7C"/>
    <a:srgbClr val="144C5C"/>
    <a:srgbClr val="FC9C04"/>
    <a:srgbClr val="C4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C9EE97-8AD4-4D23-8111-33CD6C7E6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8F8C1A0-30FC-49C0-8DE7-0540C786E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3F8F064-CDF3-4CBB-B7A7-42E042DB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20A0-AF0E-4EF5-817E-608D9D616BE0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A6991D5-2E3D-4A67-AA59-222F6034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B114482-4868-4F47-B909-737A27ED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F9AC-C60C-4F34-AC0F-BB9927A80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81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ABD88AC-45D5-4457-B727-312FEB8F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11D3960B-58C8-4C3E-AA9E-954D50D53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B3A5281-B381-4F7E-BBDE-1E8AF1A9D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20A0-AF0E-4EF5-817E-608D9D616BE0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BCC277B-03AD-4F08-98A8-CFA78DF5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5584B24-62A1-4C1D-A78D-9A0533B0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F9AC-C60C-4F34-AC0F-BB9927A80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16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B7C13C07-80F1-4E28-A51F-A367238E9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A162BF2-BD19-4588-9CA7-157B8973C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9E4F5D6-34AF-4C4B-8C90-77E40F31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20A0-AF0E-4EF5-817E-608D9D616BE0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D546EEC-46DB-4387-9338-F4F7760F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3FBCA8A-44AB-4664-9D3A-DCA8B0AEE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F9AC-C60C-4F34-AC0F-BB9927A80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2573C3-3AE9-4534-8D73-4D735B9F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76763BA-D1D4-4475-99F0-1623CC7E4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19AA643-E52B-49E3-B33E-16419DD5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20A0-AF0E-4EF5-817E-608D9D616BE0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985EE34-0C67-42E3-8D46-633AF92A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0AE8912-B5DD-4EA0-8E68-A67BF16A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F9AC-C60C-4F34-AC0F-BB9927A80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1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BC3E86-CB25-4452-923C-FCE345BB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274FB30-5626-44F3-93F1-40EE62B26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A6AE52-1B83-45FA-AAAD-A06AC3047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20A0-AF0E-4EF5-817E-608D9D616BE0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D0720CD-6DCE-44D9-A8FF-24D5218B0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2C14A22-9020-44DC-9532-3A9301A7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F9AC-C60C-4F34-AC0F-BB9927A80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95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0C92EAD-5D57-4876-92FA-C06507D1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3502A00-4F30-4E95-976A-AB67B3BA0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F071FDC-01ED-4048-B031-08627FFFD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30D2ABC-C69A-4843-87B4-D0B5319E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20A0-AF0E-4EF5-817E-608D9D616BE0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AC594BC-F317-4266-9248-6B619E58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7FC4E03-CF28-4AFD-8B1F-D250DB64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F9AC-C60C-4F34-AC0F-BB9927A80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7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01E8D06-0887-4AF1-A0BF-270F47EF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F5B707E-AD83-4647-90D6-106B51330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734A2DC-C0AE-4F8F-ACC5-7CDB2A11A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ED5D70D-2736-43E4-B98B-45CCFAC14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D1619BAC-134D-43DE-B9F6-CFF860322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F6333CA-189A-4279-A7B5-14F19D64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20A0-AF0E-4EF5-817E-608D9D616BE0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A854896B-357D-4AAF-81EB-D2ED8074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5F6986ED-97A4-46B1-90B5-41929312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F9AC-C60C-4F34-AC0F-BB9927A80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34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2697C62-5B46-462F-9DB3-5C3C4A10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E9A4ED4-F64A-4792-802F-AB567937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20A0-AF0E-4EF5-817E-608D9D616BE0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875E815-EC71-448A-A6D0-E95ABAB2F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7B57EFE-3418-4C31-A826-413FE7BA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F9AC-C60C-4F34-AC0F-BB9927A80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85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ED84AB34-30F7-44FE-BF50-DFFAA7C9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20A0-AF0E-4EF5-817E-608D9D616BE0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785CD9E-0F3D-4C9B-A1EC-1F59ABCB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AAB2A7B-8502-4CFF-A821-C90E89768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F9AC-C60C-4F34-AC0F-BB9927A80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8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8558E36-E3E1-423E-AB2D-48C9FBDA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09004F2-8A52-4DAC-B793-068BEB4E2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A887963-92D1-45AF-8F02-44DBEE444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BE2ED9E-AC67-4B3B-8470-9A54B757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20A0-AF0E-4EF5-817E-608D9D616BE0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ED5F6F8-5E18-4605-86BB-3326C875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8C74EE7-C408-450C-B50C-F8A2CE53A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F9AC-C60C-4F34-AC0F-BB9927A80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05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5E244AD-45DE-4320-8EB1-058FC6CE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E2F02EFB-1AE7-48CD-8DD4-CAF053BDD9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A46BD24-D1C4-4F21-BFB5-3EA2DD3F9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260A7C0-65E6-47FF-ADEE-10529E3B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20A0-AF0E-4EF5-817E-608D9D616BE0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04023B8-82F9-4DF8-98EF-A0F8D86F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7A5DD0B-CA0D-4A5E-9EA0-E29EB738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F9AC-C60C-4F34-AC0F-BB9927A80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31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83CD552E-26F5-4E3B-AD32-D752854F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33351E3-A442-4F99-BF4C-4847BA0C8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68E8CDD-9038-44ED-897D-1CC8D4833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920A0-AF0E-4EF5-817E-608D9D616BE0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EFE1BB5-6D44-4ECB-8EB0-DA44BDB7F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91C9A63-EE75-4A5B-95FA-238597FF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6F9AC-C60C-4F34-AC0F-BB9927A80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46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eforme-elsa.org/boiteoutils/formation-de-formateur-rice-a-distance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eforme-elsa.org/boiteoutils/etude-deffets-dimpact/" TargetMode="External"/><Relationship Id="rId2" Type="http://schemas.openxmlformats.org/officeDocument/2006/relationships/hyperlink" Target="https://plateforme-elsa.org/carte-des-associa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eforme-elsa.org/wp-content/uploads/2021/04/Rapport-dactivite-2020-Plateforme-ELSA-version-en-lign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74E908A-E367-4BC0-BC60-459E1032A6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144C5C"/>
                </a:solidFill>
                <a:latin typeface="Source Sans Pro" panose="020B0604020202020204" pitchFamily="34" charset="0"/>
              </a:rPr>
              <a:t> Quelques exemples d’activités </a:t>
            </a:r>
            <a:r>
              <a:rPr lang="fr-FR" b="1" dirty="0">
                <a:solidFill>
                  <a:srgbClr val="144C5C"/>
                </a:solidFill>
                <a:latin typeface="Source Sans Pro" panose="020B0604020202020204" pitchFamily="34" charset="0"/>
              </a:rPr>
              <a:t>réalisées </a:t>
            </a:r>
            <a:r>
              <a:rPr lang="fr-FR" b="1" dirty="0" smtClean="0">
                <a:solidFill>
                  <a:srgbClr val="144C5C"/>
                </a:solidFill>
                <a:latin typeface="Source Sans Pro" panose="020B0604020202020204" pitchFamily="34" charset="0"/>
              </a:rPr>
              <a:t>CONCERT’ACTION 1</a:t>
            </a:r>
            <a:endParaRPr lang="fr-FR" b="1" dirty="0">
              <a:solidFill>
                <a:srgbClr val="144C5C"/>
              </a:solidFill>
              <a:latin typeface="Source Sans Pro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D3645CF-90F5-489B-9A20-A2AD3F7A1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(juin 2019 - juin 2022)</a:t>
            </a:r>
          </a:p>
        </p:txBody>
      </p:sp>
    </p:spTree>
    <p:extLst>
      <p:ext uri="{BB962C8B-B14F-4D97-AF65-F5344CB8AC3E}">
        <p14:creationId xmlns:p14="http://schemas.microsoft.com/office/powerpoint/2010/main" val="17012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7D7CB65-9D29-4674-BD2B-A7E6018C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41301"/>
            <a:ext cx="10515600" cy="92075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fr-FR" sz="36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fr-FR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sz="53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Se concerter</a:t>
            </a:r>
            <a:r>
              <a:rPr lang="fr-FR" sz="5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fr-FR" sz="53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341D645-1141-4E9B-8CEB-DE16676C4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930276"/>
            <a:ext cx="10182225" cy="57086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ise en place de réunions sur forme de webinaires</a:t>
            </a:r>
          </a:p>
          <a:p>
            <a:r>
              <a:rPr lang="fr-FR" sz="32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fr-FR" sz="32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THEMATIQUES/PAYS </a:t>
            </a:r>
            <a:r>
              <a:rPr lang="fr-FR" sz="32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( exemples : « Genre et VIH : exemple d’actions au Cameroun et au Niger » ARV les enjeux actuels au Togo » )</a:t>
            </a:r>
          </a:p>
          <a:p>
            <a:r>
              <a:rPr lang="fr-FR" sz="32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CADRE DE CONCERTATION (exemples : « Expertises communautaires : comment les valoriser? », «  Violences basées sur le genre et VIH/SIDA »). </a:t>
            </a:r>
            <a:r>
              <a:rPr lang="fr-FR" sz="3200" i="1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Un succès </a:t>
            </a:r>
            <a:r>
              <a:rPr lang="fr-FR" sz="3200" i="1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continu avec une participation en hausse constante, </a:t>
            </a:r>
            <a:r>
              <a:rPr lang="fr-FR" sz="3200" i="1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en 2021 : 230 </a:t>
            </a:r>
            <a:r>
              <a:rPr lang="fr-FR" sz="3200" i="1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participant.es et 92 % de femmes intervenantes </a:t>
            </a:r>
            <a:r>
              <a:rPr lang="fr-FR" sz="3200" i="1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et une force implication des associations partenaires.</a:t>
            </a:r>
            <a:endParaRPr lang="fr-FR" sz="320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Des groupes </a:t>
            </a:r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 travail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mis en place durant </a:t>
            </a:r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le projet </a:t>
            </a:r>
            <a:r>
              <a:rPr lang="fr-FR" sz="32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(CARTOGRAPHIE, OUTILS NUMERIQUES, </a:t>
            </a:r>
            <a:r>
              <a:rPr lang="fr-FR" sz="32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COVID-19, </a:t>
            </a:r>
          </a:p>
          <a:p>
            <a:pPr marL="0" indent="0">
              <a:buNone/>
            </a:pPr>
            <a:r>
              <a:rPr lang="fr-FR" sz="32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CENTRE </a:t>
            </a:r>
            <a:r>
              <a:rPr lang="fr-FR" sz="32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 RESSOURCES, etc.)</a:t>
            </a:r>
            <a:endParaRPr lang="fr-FR" sz="3200" dirty="0" smtClean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endParaRPr lang="fr-FR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19CF6E-F230-40F4-9865-D116AEE2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8" y="695325"/>
            <a:ext cx="3932237" cy="657225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 renforcer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9D7D29C-0816-4D1A-9D4F-2A0927AEC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988" y="901700"/>
            <a:ext cx="6599238" cy="487362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fr-FR" dirty="0" smtClean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r>
              <a:rPr lang="fr-FR" sz="5100" dirty="0" smtClean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Des </a:t>
            </a:r>
            <a:r>
              <a:rPr lang="fr-FR" sz="5100" dirty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formations et </a:t>
            </a:r>
            <a:r>
              <a:rPr lang="fr-FR" sz="5100" dirty="0" smtClean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des modules </a:t>
            </a:r>
            <a:r>
              <a:rPr lang="fr-FR" sz="5100" dirty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 formations </a:t>
            </a:r>
            <a:r>
              <a:rPr lang="fr-FR" sz="5100" dirty="0" smtClean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partagés</a:t>
            </a:r>
          </a:p>
          <a:p>
            <a:pPr marL="0" indent="0">
              <a:buNone/>
            </a:pPr>
            <a:endParaRPr lang="fr-FR" sz="510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r>
              <a:rPr lang="fr-FR" sz="5100" dirty="0" smtClean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Des </a:t>
            </a:r>
            <a:r>
              <a:rPr lang="fr-FR" sz="5100" dirty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accompagnements individuels et collectifs en fonction des demandes des équipes associatives sur des sujets et besoins </a:t>
            </a:r>
            <a:r>
              <a:rPr lang="fr-FR" sz="5100" dirty="0" smtClean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divers (en 2021 14 accompagnements )</a:t>
            </a:r>
          </a:p>
          <a:p>
            <a:endParaRPr lang="fr-FR" sz="5100" dirty="0" smtClean="0">
              <a:solidFill>
                <a:srgbClr val="00B050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r>
              <a:rPr lang="fr-FR" sz="5100" dirty="0" smtClean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Une étude de faisabilité sur les formations e-learning Genre et DSSR </a:t>
            </a:r>
            <a:r>
              <a:rPr lang="fr-FR" sz="3600" dirty="0" smtClean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(</a:t>
            </a:r>
            <a:r>
              <a:rPr lang="fr-FR" sz="3100" i="1" dirty="0" smtClean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Une réflexion menée avec salariées, groupes de travail de la plate forme, membres , partenaires F3E…de novembre 2021 à février 2022 pour la mise en place d’une approche formation numérique et sur la possible digitalisation d’un module dur Genre et DSSR</a:t>
            </a:r>
            <a:r>
              <a:rPr lang="fr-FR" sz="3600" dirty="0" smtClean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  <a:endParaRPr lang="fr-FR" sz="3600" dirty="0">
              <a:solidFill>
                <a:srgbClr val="00B050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959EA3E-EFEF-45EE-A8D2-0EE6A084D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688" y="1352550"/>
            <a:ext cx="4162425" cy="5400675"/>
          </a:xfrm>
        </p:spPr>
        <p:txBody>
          <a:bodyPr>
            <a:normAutofit fontScale="85000" lnSpcReduction="20000"/>
          </a:bodyPr>
          <a:lstStyle/>
          <a:p>
            <a:pPr algn="just"/>
            <a:endParaRPr lang="fr-FR" sz="2200" b="1" dirty="0" smtClean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200" b="1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 mai à juin 2021 </a:t>
            </a:r>
            <a:r>
              <a:rPr lang="fr-FR" sz="22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mise en place avec l’appui d’un prestataire (STRATICE) et </a:t>
            </a:r>
            <a:r>
              <a:rPr lang="fr-FR" sz="2200" dirty="0" err="1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co-contruit</a:t>
            </a:r>
            <a:r>
              <a:rPr lang="fr-FR" sz="22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avec le groupe de travail « Outils Numériques » de la Plateforme ELSA </a:t>
            </a:r>
            <a:r>
              <a:rPr lang="fr-FR" sz="2200" b="1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d’une  formation </a:t>
            </a:r>
            <a:r>
              <a:rPr lang="fr-FR" sz="2200" b="1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 </a:t>
            </a:r>
            <a:r>
              <a:rPr lang="fr-FR" sz="2200" b="1" dirty="0" err="1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formateur.ices</a:t>
            </a:r>
            <a:r>
              <a:rPr lang="fr-FR" sz="22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, afin de les outiller en </a:t>
            </a:r>
            <a:r>
              <a:rPr lang="fr-FR" sz="22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techniques d’animation et développement de modules de </a:t>
            </a:r>
            <a:r>
              <a:rPr lang="fr-FR" sz="22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formation en </a:t>
            </a:r>
            <a:r>
              <a:rPr lang="fr-FR" sz="2200" dirty="0" err="1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distanciel</a:t>
            </a:r>
            <a:r>
              <a:rPr lang="fr-FR" sz="22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fr-FR" sz="22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20 personnes des </a:t>
            </a:r>
            <a:r>
              <a:rPr lang="fr-FR" sz="22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associations membres ont bénéficié de cet </a:t>
            </a:r>
            <a:r>
              <a:rPr lang="fr-FR" sz="22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appui, </a:t>
            </a:r>
            <a:r>
              <a:rPr lang="fr-FR" sz="22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ont suivi 7 séances de formations </a:t>
            </a:r>
            <a:r>
              <a:rPr lang="fr-FR" sz="22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soit </a:t>
            </a:r>
            <a:r>
              <a:rPr lang="fr-FR" sz="22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25h en classe virtuelle synchrone et 3h en asynchrone pour un total de 28h de formation. </a:t>
            </a:r>
            <a:endParaRPr lang="fr-FR" sz="2200" dirty="0" smtClean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2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Une </a:t>
            </a:r>
            <a:r>
              <a:rPr lang="fr-FR" sz="22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boite à </a:t>
            </a:r>
            <a:r>
              <a:rPr lang="fr-FR" sz="22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outils : « </a:t>
            </a:r>
            <a:r>
              <a:rPr lang="fr-FR" sz="22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formation de </a:t>
            </a:r>
            <a:r>
              <a:rPr lang="fr-FR" sz="220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formateur.ices</a:t>
            </a:r>
            <a:r>
              <a:rPr lang="fr-FR" sz="22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» </a:t>
            </a:r>
            <a:r>
              <a:rPr lang="fr-FR" sz="22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comprenant 3 modules </a:t>
            </a:r>
            <a:r>
              <a:rPr lang="fr-FR" sz="22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théoriques </a:t>
            </a:r>
            <a:r>
              <a:rPr lang="fr-FR" sz="22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et un exemple </a:t>
            </a:r>
            <a:r>
              <a:rPr lang="fr-FR" sz="22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pratique : concepts clés, conception et outils d’animation d’une formation à </a:t>
            </a:r>
            <a:r>
              <a:rPr lang="fr-FR" sz="22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distance</a:t>
            </a:r>
            <a:r>
              <a:rPr lang="fr-FR" sz="22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. </a:t>
            </a:r>
            <a:r>
              <a:rPr lang="fr-FR" sz="22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2"/>
              </a:rPr>
              <a:t>https://plateforme-elsa.org/boiteoutils/formation-de-formateur-rice-a-distance</a:t>
            </a:r>
            <a:r>
              <a:rPr lang="fr-FR" sz="22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2"/>
              </a:rPr>
              <a:t>/</a:t>
            </a:r>
            <a:endParaRPr lang="fr-FR" sz="2200" dirty="0" smtClean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algn="just"/>
            <a:endParaRPr lang="fr-FR" sz="220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7D7CB65-9D29-4674-BD2B-A7E6018C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fr-FR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fr-FR" b="1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Valoriser</a:t>
            </a:r>
            <a:r>
              <a:rPr lang="fr-F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diffuser et promouvoir l’approche communautaire</a:t>
            </a:r>
            <a:br>
              <a:rPr lang="fr-FR" b="1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341D645-1141-4E9B-8CEB-DE16676C4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075"/>
            <a:ext cx="7439025" cy="5619750"/>
          </a:xfrm>
        </p:spPr>
        <p:txBody>
          <a:bodyPr>
            <a:normAutofit fontScale="47500" lnSpcReduction="20000"/>
          </a:bodyPr>
          <a:lstStyle/>
          <a:p>
            <a:r>
              <a:rPr lang="fr-FR" sz="4400" b="1" dirty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</a:t>
            </a:r>
            <a:r>
              <a:rPr lang="fr-FR" sz="4400" b="1" dirty="0" smtClean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entre </a:t>
            </a:r>
            <a:r>
              <a:rPr lang="fr-FR" sz="4400" b="1" dirty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 ressources ELSA </a:t>
            </a:r>
            <a:r>
              <a:rPr lang="fr-FR" sz="44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avec une fréquentation en hausse </a:t>
            </a:r>
            <a:r>
              <a:rPr lang="fr-FR" sz="44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continue </a:t>
            </a:r>
            <a:r>
              <a:rPr lang="fr-FR" sz="44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( elle a </a:t>
            </a:r>
            <a:r>
              <a:rPr lang="fr-FR" sz="44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triplé entre 2019 et </a:t>
            </a:r>
            <a:r>
              <a:rPr lang="fr-FR" sz="44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2022 passant </a:t>
            </a:r>
            <a:r>
              <a:rPr lang="fr-FR" sz="44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 28 892 </a:t>
            </a:r>
            <a:r>
              <a:rPr lang="fr-FR" sz="440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utilisateur.trices</a:t>
            </a:r>
            <a:r>
              <a:rPr lang="fr-FR" sz="44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en 2019, à 36 573 en 2020 et à 79 436 en 2021, chiffres 2022 en hausse aussi), </a:t>
            </a:r>
            <a:r>
              <a:rPr lang="fr-FR" sz="4400" b="1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soit 7 000 visites mensuelles en moyenne sur le site ELSA (versus 2400 en </a:t>
            </a:r>
            <a:r>
              <a:rPr lang="fr-FR" sz="4400" b="1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2018-2019) </a:t>
            </a:r>
            <a:r>
              <a:rPr lang="fr-FR" sz="44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et cela grâce aux ressources </a:t>
            </a:r>
            <a:r>
              <a:rPr lang="fr-FR" sz="44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partagées des associations du réseau </a:t>
            </a:r>
            <a:r>
              <a:rPr lang="fr-FR" sz="44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ELSA, aux évènements de la Plateforme ELSA, des </a:t>
            </a:r>
            <a:r>
              <a:rPr lang="fr-FR" sz="44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associations </a:t>
            </a:r>
            <a:r>
              <a:rPr lang="fr-FR" sz="44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membres et partenaires, à la mise en ligne </a:t>
            </a:r>
            <a:r>
              <a:rPr lang="fr-FR" sz="44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 nouveaux outils comme la carte des associations accompagnée des présentations de chaque association du réseau ELSA (</a:t>
            </a:r>
            <a:r>
              <a:rPr lang="fr-FR" sz="44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2"/>
              </a:rPr>
              <a:t>https://plateforme-elsa.org/carte-des-associations</a:t>
            </a:r>
            <a:r>
              <a:rPr lang="fr-FR" sz="44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2"/>
              </a:rPr>
              <a:t>/</a:t>
            </a:r>
            <a:r>
              <a:rPr lang="fr-FR" sz="44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  <a:r>
              <a:rPr lang="fr-FR" sz="44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fr-FR" sz="44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, </a:t>
            </a:r>
            <a:r>
              <a:rPr lang="fr-FR" sz="44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à la réactualisation de guides ( guide de structuration/Boite à outils Genre et VIH</a:t>
            </a:r>
            <a:r>
              <a:rPr lang="fr-FR" sz="44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)…..</a:t>
            </a:r>
          </a:p>
          <a:p>
            <a:r>
              <a:rPr lang="fr-FR" sz="4400" b="1" dirty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Toutes les ressources et supports de capitalisation étude effets et impact </a:t>
            </a:r>
            <a:r>
              <a:rPr lang="fr-FR" sz="44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: </a:t>
            </a:r>
            <a:r>
              <a:rPr lang="fr-FR" sz="44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3"/>
              </a:rPr>
              <a:t>https://plateforme-elsa.org/boiteoutils/etude-deffets-dimpact</a:t>
            </a:r>
            <a:r>
              <a:rPr lang="fr-FR" sz="44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3"/>
              </a:rPr>
              <a:t>/</a:t>
            </a:r>
            <a:endParaRPr lang="fr-FR" sz="440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r>
              <a:rPr lang="fr-FR" sz="4400" b="1" dirty="0" smtClean="0">
                <a:solidFill>
                  <a:srgbClr val="00B05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Conférences internationales </a:t>
            </a:r>
            <a:r>
              <a:rPr lang="fr-FR" sz="44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avec une </a:t>
            </a:r>
            <a:r>
              <a:rPr lang="fr-FR" sz="44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participation </a:t>
            </a:r>
            <a:r>
              <a:rPr lang="fr-FR" sz="4400" dirty="0" smtClean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inclusive et collective avec des animations de sessions de réflexion et d’échanges avec et entre les membres et partenaires </a:t>
            </a:r>
            <a:r>
              <a:rPr lang="fr-FR" sz="44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aux conférences internationales (ICASA 2019, PHARO 2021, ICASA 2021, AFRAVIH 2022</a:t>
            </a:r>
            <a:r>
              <a:rPr lang="fr-FR" sz="38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</a:p>
          <a:p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4151195"/>
            <a:ext cx="2140644" cy="20679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77225" y="819260"/>
            <a:ext cx="381952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00B050"/>
                </a:solidFill>
                <a:latin typeface="Bahnschrift Light Condensed" panose="020B0502040204020203" pitchFamily="34" charset="0"/>
              </a:rPr>
              <a:t>Le concours photos ELSA</a:t>
            </a:r>
          </a:p>
          <a:p>
            <a:r>
              <a:rPr lang="fr-FR" sz="2400" dirty="0">
                <a:latin typeface="Bahnschrift Light Condensed" panose="020B0502040204020203" pitchFamily="34" charset="0"/>
              </a:rPr>
              <a:t>en 2021 : « Ces jeunes filles et ces femmes qui luttent contre le VIH/sida et pour les droits et la santé sexuelle », avec 17 associations participantes de 10 pays qui ont présenté 25 portraits-témoignages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1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7D7CB65-9D29-4674-BD2B-A7E6018C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11252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Quelques chiffres en plus pour l’année 2021</a:t>
            </a:r>
            <a:endParaRPr lang="fr-FR" sz="36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341D645-1141-4E9B-8CEB-DE16676C4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35025"/>
            <a:ext cx="11077575" cy="4351338"/>
          </a:xfrm>
        </p:spPr>
        <p:txBody>
          <a:bodyPr>
            <a:noAutofit/>
          </a:bodyPr>
          <a:lstStyle/>
          <a:p>
            <a:r>
              <a:rPr lang="fr-FR" sz="2400" dirty="0">
                <a:ea typeface="Source Sans Pro" panose="020B0503030403020204" pitchFamily="34" charset="0"/>
              </a:rPr>
              <a:t>64 réunions de travail entre associations </a:t>
            </a:r>
            <a:endParaRPr lang="fr-FR" sz="2400" dirty="0" smtClean="0">
              <a:ea typeface="Source Sans Pro" panose="020B0503030403020204" pitchFamily="34" charset="0"/>
            </a:endParaRPr>
          </a:p>
          <a:p>
            <a:r>
              <a:rPr lang="fr-FR" sz="2400" dirty="0" smtClean="0">
                <a:ea typeface="Source Sans Pro" panose="020B0503030403020204" pitchFamily="34" charset="0"/>
              </a:rPr>
              <a:t>14 </a:t>
            </a:r>
            <a:r>
              <a:rPr lang="fr-FR" sz="2400" dirty="0">
                <a:ea typeface="Source Sans Pro" panose="020B0503030403020204" pitchFamily="34" charset="0"/>
              </a:rPr>
              <a:t>réunions du Comité exécutif et 50 réunions de concertation et </a:t>
            </a:r>
            <a:r>
              <a:rPr lang="fr-FR" sz="2400" dirty="0" smtClean="0">
                <a:ea typeface="Source Sans Pro" panose="020B0503030403020204" pitchFamily="34" charset="0"/>
              </a:rPr>
              <a:t>d’échanges</a:t>
            </a:r>
            <a:endParaRPr lang="fr-FR" sz="2400" dirty="0">
              <a:ea typeface="Source Sans Pro" panose="020B0503030403020204" pitchFamily="34" charset="0"/>
            </a:endParaRPr>
          </a:p>
          <a:p>
            <a:r>
              <a:rPr lang="fr-FR" sz="2400" dirty="0">
                <a:ea typeface="Source Sans Pro" panose="020B0503030403020204" pitchFamily="34" charset="0"/>
              </a:rPr>
              <a:t>1 webinaire de lancement de l’étude d’effets et </a:t>
            </a:r>
            <a:r>
              <a:rPr lang="fr-FR" sz="2400" dirty="0" smtClean="0">
                <a:ea typeface="Source Sans Pro" panose="020B0503030403020204" pitchFamily="34" charset="0"/>
              </a:rPr>
              <a:t>d’impact (vidéo de capitalisation sera projetée à la suite de mon intervention)</a:t>
            </a:r>
            <a:endParaRPr lang="fr-FR" sz="2400" dirty="0">
              <a:ea typeface="Source Sans Pro" panose="020B0503030403020204" pitchFamily="34" charset="0"/>
            </a:endParaRPr>
          </a:p>
          <a:p>
            <a:r>
              <a:rPr lang="fr-FR" sz="2400" dirty="0">
                <a:ea typeface="Source Sans Pro" panose="020B0503030403020204" pitchFamily="34" charset="0"/>
              </a:rPr>
              <a:t>1 atelier de partage d’expériences sur l’évaluation de la </a:t>
            </a:r>
            <a:r>
              <a:rPr lang="fr-FR" sz="2400" dirty="0" smtClean="0">
                <a:ea typeface="Source Sans Pro" panose="020B0503030403020204" pitchFamily="34" charset="0"/>
              </a:rPr>
              <a:t>qualité</a:t>
            </a:r>
          </a:p>
          <a:p>
            <a:r>
              <a:rPr lang="fr-FR" sz="2400" dirty="0" smtClean="0">
                <a:ea typeface="Source Sans Pro" panose="020B0503030403020204" pitchFamily="34" charset="0"/>
              </a:rPr>
              <a:t>Un appui en capitalisation auprès d’une association membre (sur bonnes pratiques dans l’utilisation du numérique comme outil d’éducation à </a:t>
            </a:r>
            <a:r>
              <a:rPr lang="fr-FR" sz="2400" dirty="0">
                <a:ea typeface="Source Sans Pro" panose="020B0503030403020204" pitchFamily="34" charset="0"/>
              </a:rPr>
              <a:t>la sexualité lien :https://plateforme-elsa.org/</a:t>
            </a:r>
            <a:r>
              <a:rPr lang="fr-FR" sz="2400" dirty="0" err="1">
                <a:ea typeface="Source Sans Pro" panose="020B0503030403020204" pitchFamily="34" charset="0"/>
              </a:rPr>
              <a:t>video</a:t>
            </a:r>
            <a:r>
              <a:rPr lang="fr-FR" sz="2400" dirty="0">
                <a:ea typeface="Source Sans Pro" panose="020B0503030403020204" pitchFamily="34" charset="0"/>
              </a:rPr>
              <a:t>-les-enjeux-de-</a:t>
            </a:r>
            <a:r>
              <a:rPr lang="fr-FR" sz="2400" dirty="0" err="1">
                <a:ea typeface="Source Sans Pro" panose="020B0503030403020204" pitchFamily="34" charset="0"/>
              </a:rPr>
              <a:t>leducation</a:t>
            </a:r>
            <a:r>
              <a:rPr lang="fr-FR" sz="2400" dirty="0">
                <a:ea typeface="Source Sans Pro" panose="020B0503030403020204" pitchFamily="34" charset="0"/>
              </a:rPr>
              <a:t>-a-la-</a:t>
            </a:r>
            <a:r>
              <a:rPr lang="fr-FR" sz="2400" dirty="0" err="1">
                <a:ea typeface="Source Sans Pro" panose="020B0503030403020204" pitchFamily="34" charset="0"/>
              </a:rPr>
              <a:t>sexualite</a:t>
            </a:r>
            <a:r>
              <a:rPr lang="fr-FR" sz="2400" dirty="0">
                <a:ea typeface="Source Sans Pro" panose="020B0503030403020204" pitchFamily="34" charset="0"/>
              </a:rPr>
              <a:t>/https://plateforme-elsa.org/video-les-10-leviers-du-numerique-dans-leducation-a-la-sexualite</a:t>
            </a:r>
            <a:r>
              <a:rPr lang="fr-FR" sz="2400" dirty="0" smtClean="0">
                <a:ea typeface="Source Sans Pro" panose="020B0503030403020204" pitchFamily="34" charset="0"/>
              </a:rPr>
              <a:t>/)</a:t>
            </a:r>
            <a:endParaRPr lang="fr-FR" sz="2400" dirty="0">
              <a:ea typeface="Source Sans Pro" panose="020B0503030403020204" pitchFamily="34" charset="0"/>
            </a:endParaRPr>
          </a:p>
          <a:p>
            <a:r>
              <a:rPr lang="fr-FR" sz="2400" dirty="0" smtClean="0">
                <a:ea typeface="Source Sans Pro" panose="020B0503030403020204" pitchFamily="34" charset="0"/>
              </a:rPr>
              <a:t>104 </a:t>
            </a:r>
            <a:r>
              <a:rPr lang="fr-FR" sz="2400" dirty="0">
                <a:ea typeface="Source Sans Pro" panose="020B0503030403020204" pitchFamily="34" charset="0"/>
              </a:rPr>
              <a:t>ressources mises en ligne (pour un total de 875</a:t>
            </a:r>
            <a:r>
              <a:rPr lang="fr-FR" sz="2400" dirty="0" smtClean="0">
                <a:ea typeface="Source Sans Pro" panose="020B0503030403020204" pitchFamily="34" charset="0"/>
              </a:rPr>
              <a:t>)</a:t>
            </a:r>
            <a:endParaRPr lang="fr-FR" sz="2400" dirty="0">
              <a:ea typeface="Source Sans Pro" panose="020B0503030403020204" pitchFamily="34" charset="0"/>
            </a:endParaRPr>
          </a:p>
          <a:p>
            <a:r>
              <a:rPr lang="fr-FR" sz="2400" dirty="0">
                <a:ea typeface="Source Sans Pro" panose="020B0503030403020204" pitchFamily="34" charset="0"/>
              </a:rPr>
              <a:t>2 355 brochures éditées par la Plateforme ELSA </a:t>
            </a:r>
            <a:r>
              <a:rPr lang="fr-FR" sz="2400" dirty="0" smtClean="0">
                <a:ea typeface="Source Sans Pro" panose="020B0503030403020204" pitchFamily="34" charset="0"/>
              </a:rPr>
              <a:t>diffusées</a:t>
            </a:r>
            <a:endParaRPr lang="fr-FR" sz="2400" dirty="0">
              <a:ea typeface="Source Sans Pro" panose="020B0503030403020204" pitchFamily="34" charset="0"/>
            </a:endParaRPr>
          </a:p>
          <a:p>
            <a:r>
              <a:rPr lang="fr-FR" sz="2400" dirty="0">
                <a:ea typeface="Source Sans Pro" panose="020B0503030403020204" pitchFamily="34" charset="0"/>
              </a:rPr>
              <a:t>12 newsletters suivies activement par 346 </a:t>
            </a:r>
            <a:r>
              <a:rPr lang="fr-FR" sz="2400" dirty="0" smtClean="0">
                <a:ea typeface="Source Sans Pro" panose="020B0503030403020204" pitchFamily="34" charset="0"/>
              </a:rPr>
              <a:t>personnes</a:t>
            </a:r>
          </a:p>
          <a:p>
            <a:pPr marL="0" indent="0">
              <a:buNone/>
            </a:pPr>
            <a:r>
              <a:rPr lang="fr-FR" sz="2200" b="1" smtClean="0">
                <a:ea typeface="Source Sans Pro" panose="020B0503030403020204" pitchFamily="34" charset="0"/>
              </a:rPr>
              <a:t>Pour </a:t>
            </a:r>
            <a:r>
              <a:rPr lang="fr-FR" sz="2200" b="1" dirty="0" smtClean="0">
                <a:ea typeface="Source Sans Pro" panose="020B0503030403020204" pitchFamily="34" charset="0"/>
              </a:rPr>
              <a:t>les chiffres 2020 : </a:t>
            </a:r>
            <a:r>
              <a:rPr lang="fr-FR" sz="2200" b="1" dirty="0" smtClean="0">
                <a:ea typeface="Source Sans Pro" panose="020B0503030403020204" pitchFamily="34" charset="0"/>
                <a:hlinkClick r:id="rId2"/>
              </a:rPr>
              <a:t>https://plateforme-elsa.org/wp-content/uploads/2021/04/Rapport-dactivite-2020-Plateforme-ELSA-version-en-ligne.pdf</a:t>
            </a:r>
            <a:endParaRPr lang="fr-FR" sz="2200" b="1" dirty="0" smtClean="0"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fr-FR" sz="2200" dirty="0"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74E908A-E367-4BC0-BC60-459E1032A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8737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144C5C"/>
                </a:solidFill>
                <a:latin typeface="Source Sans Pro" panose="020B0604020202020204" pitchFamily="34" charset="0"/>
              </a:rPr>
              <a:t> Merci pour votre attention</a:t>
            </a:r>
            <a:endParaRPr lang="fr-FR" b="1" dirty="0">
              <a:solidFill>
                <a:srgbClr val="144C5C"/>
              </a:solidFill>
              <a:latin typeface="Source Sans Pro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D3645CF-90F5-489B-9A20-A2AD3F7A1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85899"/>
            <a:ext cx="9144000" cy="4600575"/>
          </a:xfrm>
        </p:spPr>
        <p:txBody>
          <a:bodyPr>
            <a:normAutofit/>
          </a:bodyPr>
          <a:lstStyle/>
          <a:p>
            <a:endParaRPr lang="fr-FR" sz="4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17" y="1409697"/>
            <a:ext cx="4835273" cy="32194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28" y="3181351"/>
            <a:ext cx="4543055" cy="320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de diaporama" id="{0CECAAB3-C731-4F2A-86C2-1F2C72845933}" vid="{B0C0EF9D-010A-4113-9B93-157BA75709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de diaporama</Template>
  <TotalTime>114</TotalTime>
  <Words>305</Words>
  <Application>Microsoft Office PowerPoint</Application>
  <PresentationFormat>Grand écran</PresentationFormat>
  <Paragraphs>36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Bahnschrift Light Condensed</vt:lpstr>
      <vt:lpstr>Calibri</vt:lpstr>
      <vt:lpstr>Calibri Light</vt:lpstr>
      <vt:lpstr>Source Sans Pro</vt:lpstr>
      <vt:lpstr>Thème Office</vt:lpstr>
      <vt:lpstr> Quelques exemples d’activités réalisées CONCERT’ACTION 1</vt:lpstr>
      <vt:lpstr>  Se concerter  </vt:lpstr>
      <vt:lpstr>Se renforcer </vt:lpstr>
      <vt:lpstr>  Valoriser, diffuser et promouvoir l’approche communautaire  </vt:lpstr>
      <vt:lpstr>Quelques chiffres en plus pour l’année 2021</vt:lpstr>
      <vt:lpstr> Merci pour votre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Exemple d’activités réalisées CONCERT’ACTION 1</dc:title>
  <dc:creator>Compte Microsoft</dc:creator>
  <cp:lastModifiedBy>Compte Microsoft</cp:lastModifiedBy>
  <cp:revision>18</cp:revision>
  <dcterms:created xsi:type="dcterms:W3CDTF">2022-07-07T07:13:27Z</dcterms:created>
  <dcterms:modified xsi:type="dcterms:W3CDTF">2022-07-07T09:28:54Z</dcterms:modified>
</cp:coreProperties>
</file>