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486" r:id="rId3"/>
    <p:sldId id="504" r:id="rId4"/>
    <p:sldId id="489" r:id="rId5"/>
    <p:sldId id="490" r:id="rId6"/>
    <p:sldId id="491" r:id="rId7"/>
    <p:sldId id="492" r:id="rId8"/>
    <p:sldId id="505" r:id="rId9"/>
    <p:sldId id="493" r:id="rId10"/>
    <p:sldId id="497" r:id="rId11"/>
    <p:sldId id="515" r:id="rId12"/>
    <p:sldId id="516" r:id="rId13"/>
    <p:sldId id="508" r:id="rId14"/>
    <p:sldId id="514" r:id="rId15"/>
    <p:sldId id="506" r:id="rId16"/>
    <p:sldId id="503" r:id="rId17"/>
    <p:sldId id="485" r:id="rId18"/>
    <p:sldId id="517" r:id="rId19"/>
    <p:sldId id="452" r:id="rId20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EB9DCB-676B-680D-582D-744E4F0262BF}" name="Laila LOSTE" initials="LL" userId="S::l.loste@sidaction.org::3cea2ff6-fed5-44c1-be6f-06e885ef49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ine Beaujean" initials="SB" lastIdx="8" clrIdx="0">
    <p:extLst>
      <p:ext uri="{19B8F6BF-5375-455C-9EA6-DF929625EA0E}">
        <p15:presenceInfo xmlns:p15="http://schemas.microsoft.com/office/powerpoint/2012/main" userId="S-1-5-21-1335653507-460252317-3403756897-1182" providerId="AD"/>
      </p:ext>
    </p:extLst>
  </p:cmAuthor>
  <p:cmAuthor id="2" name="Virginie Kremer" initials="VK" lastIdx="13" clrIdx="1">
    <p:extLst>
      <p:ext uri="{19B8F6BF-5375-455C-9EA6-DF929625EA0E}">
        <p15:presenceInfo xmlns:p15="http://schemas.microsoft.com/office/powerpoint/2012/main" userId="S-1-5-21-1335653507-460252317-3403756897-1186" providerId="AD"/>
      </p:ext>
    </p:extLst>
  </p:cmAuthor>
  <p:cmAuthor id="3" name="Violaine Alves" initials="VA" lastIdx="5" clrIdx="2">
    <p:extLst>
      <p:ext uri="{19B8F6BF-5375-455C-9EA6-DF929625EA0E}">
        <p15:presenceInfo xmlns:p15="http://schemas.microsoft.com/office/powerpoint/2012/main" userId="S-1-5-21-1335653507-460252317-3403756897-3134" providerId="AD"/>
      </p:ext>
    </p:extLst>
  </p:cmAuthor>
  <p:cmAuthor id="4" name="Virginie Kremer" initials="VK [2]" lastIdx="3" clrIdx="3">
    <p:extLst>
      <p:ext uri="{19B8F6BF-5375-455C-9EA6-DF929625EA0E}">
        <p15:presenceInfo xmlns:p15="http://schemas.microsoft.com/office/powerpoint/2012/main" userId="S::Virginie.Kremer@artemis.lu::cfa7ea62-f2b7-4834-a8cc-85ba68e6cb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F9"/>
    <a:srgbClr val="E2F2F6"/>
    <a:srgbClr val="C2E4EC"/>
    <a:srgbClr val="FFFFCC"/>
    <a:srgbClr val="993366"/>
    <a:srgbClr val="EFD9EC"/>
    <a:srgbClr val="EBD1E8"/>
    <a:srgbClr val="F2E7FF"/>
    <a:srgbClr val="F2E2F0"/>
    <a:srgbClr val="F2D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83394" autoAdjust="0"/>
  </p:normalViewPr>
  <p:slideViewPr>
    <p:cSldViewPr>
      <p:cViewPr varScale="1">
        <p:scale>
          <a:sx n="88" d="100"/>
          <a:sy n="88" d="100"/>
        </p:scale>
        <p:origin x="4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371F4-E333-4A04-91A4-CBF3AAAA0986}" type="datetimeFigureOut">
              <a:rPr lang="en-GB" smtClean="0"/>
              <a:pPr/>
              <a:t>10/05/2022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2E85D-FE01-41F1-9A26-3933107A17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36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2E85D-FE01-41F1-9A26-3933107A175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47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2E85D-FE01-41F1-9A26-3933107A175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r-B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2E85D-FE01-41F1-9A26-3933107A175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89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avons relevé quelques leçons apprises et bonnes pratiques, que nous n’allons pas développer ici. Par contre, pour attiser les réflexions, voici quelques orientations que nous avons soumises à discussion…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2E85D-FE01-41F1-9A26-3933107A175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143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b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5D9F0-AAA4-49E7-A929-86D515CE5FC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33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b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5D9F0-AAA4-49E7-A929-86D515CE5FC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1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14300"/>
            <a:r>
              <a:rPr lang="fr-B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questionnant les principes d’intervention, les stratégies d’action et les approches, l’étude a notamment</a:t>
            </a:r>
            <a:endParaRPr lang="fr-BE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B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Confirmé la pertinence des principes directeurs de la Plateforme ELSA, </a:t>
            </a:r>
            <a:endParaRPr lang="fr-BE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B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 en évidence des approches innovantes, </a:t>
            </a:r>
            <a:endParaRPr lang="fr-BE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B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justement souligné l’importance des thématiques phares d’intervention, comme le Genre, la structuration associative et l’évaluation de la qualité.</a:t>
            </a:r>
            <a:endParaRPr lang="fr-BE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dirty="0"/>
              <a:t>Avec bien entendu quelques points de vigilance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2E85D-FE01-41F1-9A26-3933107A175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5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Quelques exemples</a:t>
            </a:r>
          </a:p>
          <a:p>
            <a:r>
              <a:rPr lang="fr-BE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 que le modèle de concertation où tout est coconstruit et sujet d’intérêt commun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2E85D-FE01-41F1-9A26-3933107A175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6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Par exemple…</a:t>
            </a:r>
            <a:r>
              <a:rPr lang="fr-BE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où la Plateforme valorise l’expertise communautaire et joue un rôle de tête chercheuse sur des niches thématiques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Progressivement aussi, les notions de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visibilité et de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valorisation de l’expertise communautaire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de diffusion d’expertises sous-tendent les finalités de la Plateforme ELSA.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réunions thématiques de concertation (exemple sur la valorisation de l’expertise communautaire) dont l’objectif est de faciliter la coordination et la coopération sur des sujets d’actualité.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IDFont+F1"/>
                <a:ea typeface="Times New Roman" panose="02020603050405020304" pitchFamily="18" charset="0"/>
                <a:cs typeface="CIDFont+F1"/>
              </a:rPr>
              <a:t>La valorisation de l’expertise communautaire est un thème clairement affiché du projet ELSA 5. </a:t>
            </a:r>
            <a:endParaRPr lang="fr-B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2E85D-FE01-41F1-9A26-3933107A175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4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Avec des résultats inégaux entre les thématiques : </a:t>
            </a:r>
          </a:p>
          <a:p>
            <a:r>
              <a:rPr lang="fr-BE" dirty="0"/>
              <a:t>GENRE – niveau d’intégration fort, effets ELSA forts</a:t>
            </a:r>
          </a:p>
          <a:p>
            <a:r>
              <a:rPr lang="fr-BE" dirty="0"/>
              <a:t>Structuration asso: impacts solides</a:t>
            </a:r>
          </a:p>
          <a:p>
            <a:r>
              <a:rPr lang="fr-BE" dirty="0"/>
              <a:t>Evaluation qualité: niveau d’intégration encore moyens, effets ELSA mitigés</a:t>
            </a:r>
          </a:p>
          <a:p>
            <a:r>
              <a:rPr lang="fr-BE" dirty="0"/>
              <a:t>Capitalisation: efforts encore inégaux.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2E85D-FE01-41F1-9A26-3933107A175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2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Logique d’intervention cohérente au fil du temps….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2E85D-FE01-41F1-9A26-3933107A175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De effets attendus, inattendus </a:t>
            </a:r>
          </a:p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Des effets variables en fonction des profils d’associations</a:t>
            </a:r>
          </a:p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Des éléments amplificateurs, des freins et des éléments manquants = tout autant de chantiers pour le futur de la Plateforme pour en améliorer l’impact</a:t>
            </a:r>
          </a:p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FR" dirty="0">
              <a:latin typeface="+mj-lt"/>
            </a:endParaRPr>
          </a:p>
          <a:p>
            <a:pPr marL="0" indent="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fr-FR" dirty="0">
                <a:latin typeface="+mj-lt"/>
              </a:rPr>
              <a:t>Pour améliorer encore et lever les freins: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endParaRPr lang="fr-FR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>
                <a:solidFill>
                  <a:srgbClr val="993366"/>
                </a:solidFill>
                <a:latin typeface="+mj-lt"/>
              </a:rPr>
              <a:t>Transparence &amp; connaissance des modalités d’accompagnement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>
                <a:solidFill>
                  <a:srgbClr val="993366"/>
                </a:solidFill>
                <a:latin typeface="+mj-lt"/>
              </a:rPr>
              <a:t>Modalités de partenariat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>
                <a:solidFill>
                  <a:srgbClr val="993366"/>
                </a:solidFill>
                <a:latin typeface="+mj-lt"/>
              </a:rPr>
              <a:t>Stratégie de renforcement de capacités</a:t>
            </a:r>
          </a:p>
          <a:p>
            <a:r>
              <a:rPr lang="fr-BE" sz="1200" dirty="0">
                <a:solidFill>
                  <a:srgbClr val="993366"/>
                </a:solidFill>
                <a:latin typeface="+mj-lt"/>
              </a:rPr>
              <a:t>Plaidoyer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2E85D-FE01-41F1-9A26-3933107A175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1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fr-B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2E85D-FE01-41F1-9A26-3933107A175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6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r-B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2E85D-FE01-41F1-9A26-3933107A175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95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1C4F-25EA-4BD8-9FFF-3C4F8B6AA7C1}" type="datetimeFigureOut">
              <a:rPr lang="fr-LU" smtClean="0"/>
              <a:pPr/>
              <a:t>10/05/2022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8A5-11D8-4C95-9612-35A95C7BFF6D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1C4F-25EA-4BD8-9FFF-3C4F8B6AA7C1}" type="datetimeFigureOut">
              <a:rPr lang="fr-LU" smtClean="0"/>
              <a:pPr/>
              <a:t>10/05/2022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8A5-11D8-4C95-9612-35A95C7BFF6D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1C4F-25EA-4BD8-9FFF-3C4F8B6AA7C1}" type="datetimeFigureOut">
              <a:rPr lang="fr-LU" smtClean="0"/>
              <a:pPr/>
              <a:t>10/05/2022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8A5-11D8-4C95-9612-35A95C7BFF6D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1C4F-25EA-4BD8-9FFF-3C4F8B6AA7C1}" type="datetimeFigureOut">
              <a:rPr lang="fr-LU" smtClean="0"/>
              <a:pPr/>
              <a:t>10/05/2022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8A5-11D8-4C95-9612-35A95C7BFF6D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1C4F-25EA-4BD8-9FFF-3C4F8B6AA7C1}" type="datetimeFigureOut">
              <a:rPr lang="fr-LU" smtClean="0"/>
              <a:pPr/>
              <a:t>10/05/2022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8A5-11D8-4C95-9612-35A95C7BFF6D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1C4F-25EA-4BD8-9FFF-3C4F8B6AA7C1}" type="datetimeFigureOut">
              <a:rPr lang="fr-LU" smtClean="0"/>
              <a:pPr/>
              <a:t>10/05/2022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8A5-11D8-4C95-9612-35A95C7BFF6D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1C4F-25EA-4BD8-9FFF-3C4F8B6AA7C1}" type="datetimeFigureOut">
              <a:rPr lang="fr-LU" smtClean="0"/>
              <a:pPr/>
              <a:t>10/05/2022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8A5-11D8-4C95-9612-35A95C7BFF6D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1C4F-25EA-4BD8-9FFF-3C4F8B6AA7C1}" type="datetimeFigureOut">
              <a:rPr lang="fr-LU" smtClean="0"/>
              <a:pPr/>
              <a:t>10/05/2022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8A5-11D8-4C95-9612-35A95C7BFF6D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1C4F-25EA-4BD8-9FFF-3C4F8B6AA7C1}" type="datetimeFigureOut">
              <a:rPr lang="fr-LU" smtClean="0"/>
              <a:pPr/>
              <a:t>10/05/2022</a:t>
            </a:fld>
            <a:endParaRPr lang="fr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8A5-11D8-4C95-9612-35A95C7BFF6D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1C4F-25EA-4BD8-9FFF-3C4F8B6AA7C1}" type="datetimeFigureOut">
              <a:rPr lang="fr-LU" smtClean="0"/>
              <a:pPr/>
              <a:t>10/05/2022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8A5-11D8-4C95-9612-35A95C7BFF6D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1C4F-25EA-4BD8-9FFF-3C4F8B6AA7C1}" type="datetimeFigureOut">
              <a:rPr lang="fr-LU" smtClean="0"/>
              <a:pPr/>
              <a:t>10/05/2022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8A5-11D8-4C95-9612-35A95C7BFF6D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1407914"/>
            <a:ext cx="7416824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060849"/>
            <a:ext cx="7931224" cy="3960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1C4F-25EA-4BD8-9FFF-3C4F8B6AA7C1}" type="datetimeFigureOut">
              <a:rPr lang="fr-LU" smtClean="0"/>
              <a:pPr/>
              <a:t>10/05/2022</a:t>
            </a:fld>
            <a:endParaRPr lang="fr-L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760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8D8A5-11D8-4C95-9612-35A95C7BFF6D}" type="slidenum">
              <a:rPr lang="fr-LU" smtClean="0"/>
              <a:pPr/>
              <a:t>‹#›</a:t>
            </a:fld>
            <a:endParaRPr lang="fr-L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56" y="1958975"/>
            <a:ext cx="8712968" cy="1470025"/>
          </a:xfrm>
        </p:spPr>
        <p:txBody>
          <a:bodyPr/>
          <a:lstStyle/>
          <a:p>
            <a:r>
              <a:rPr lang="fr-FR" sz="2400" cap="small" dirty="0"/>
              <a:t>ETUDE D’EFFETS ET D’IMPACT (EEI)</a:t>
            </a:r>
            <a:br>
              <a:rPr lang="fr-FR" sz="2400" cap="small" dirty="0"/>
            </a:br>
            <a:br>
              <a:rPr lang="fr-FR" sz="2400" cap="small" dirty="0"/>
            </a:br>
            <a:r>
              <a:rPr lang="fr-FR" sz="2400" cap="small" dirty="0"/>
              <a:t>PLATEFORME ELSA : 20 ANS D’APPUI AU CHANGEMENT AVEC ET AUPRES D’ASSOCIATIONS DE LUTTE CONTRE LE VIH/SIDA ET DE LUTTE POUR LES DROITS EN SANTE SEXUELLE ET REPRODUCTIVE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864096"/>
          </a:xfrm>
        </p:spPr>
        <p:txBody>
          <a:bodyPr>
            <a:normAutofit/>
          </a:bodyPr>
          <a:lstStyle/>
          <a:p>
            <a:r>
              <a:rPr lang="fr-LU" sz="2000" b="1" dirty="0">
                <a:solidFill>
                  <a:schemeClr val="accent5"/>
                </a:solidFill>
              </a:rPr>
              <a:t>Webinaire de clôture</a:t>
            </a:r>
          </a:p>
          <a:p>
            <a:r>
              <a:rPr lang="fr-LU" sz="2000" dirty="0"/>
              <a:t>12 mai 2022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9A56ECE-EBFE-8CF2-857F-74FB06D7F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864" y="5417593"/>
            <a:ext cx="1392822" cy="110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103D7-FFB2-6601-7CF0-D17E4D78D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7" y="5417593"/>
            <a:ext cx="1589266" cy="104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85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23C3BC-BD2D-4051-BE87-3864B24C0D5C}"/>
              </a:ext>
            </a:extLst>
          </p:cNvPr>
          <p:cNvSpPr txBox="1">
            <a:spLocks/>
          </p:cNvSpPr>
          <p:nvPr/>
        </p:nvSpPr>
        <p:spPr>
          <a:xfrm>
            <a:off x="395536" y="1772816"/>
            <a:ext cx="8568952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b-LU" dirty="0"/>
              <a:t>Sur les différents domaines &amp; problématiques de la lutte contre le VIH/sida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184ADA-FD70-4499-91E8-DC3C2D4C2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86085"/>
              </p:ext>
            </p:extLst>
          </p:nvPr>
        </p:nvGraphicFramePr>
        <p:xfrm>
          <a:off x="557554" y="3068960"/>
          <a:ext cx="7830870" cy="2000250"/>
        </p:xfrm>
        <a:graphic>
          <a:graphicData uri="http://schemas.openxmlformats.org/drawingml/2006/table">
            <a:tbl>
              <a:tblPr firstRow="1" bandRow="1"/>
              <a:tblGrid>
                <a:gridCol w="5460539">
                  <a:extLst>
                    <a:ext uri="{9D8B030D-6E8A-4147-A177-3AD203B41FA5}">
                      <a16:colId xmlns:a16="http://schemas.microsoft.com/office/drawing/2014/main" val="2055911148"/>
                    </a:ext>
                  </a:extLst>
                </a:gridCol>
                <a:gridCol w="2370331">
                  <a:extLst>
                    <a:ext uri="{9D8B030D-6E8A-4147-A177-3AD203B41FA5}">
                      <a16:colId xmlns:a16="http://schemas.microsoft.com/office/drawing/2014/main" val="3182262066"/>
                    </a:ext>
                  </a:extLst>
                </a:gridCol>
              </a:tblGrid>
              <a:tr h="316835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Domaines – Problématiques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Impacts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8827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Réponse globale dans la lutte contre le VIH/sida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FORTS</a:t>
                      </a:r>
                      <a:endParaRPr lang="fr-BE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4178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Prise en charge des PVVIH et populations clés</a:t>
                      </a:r>
                      <a:endParaRPr lang="fr-BE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F6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FORTS</a:t>
                      </a:r>
                      <a:endParaRPr lang="fr-BE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715040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Structuration associative</a:t>
                      </a:r>
                      <a:endParaRPr lang="fr-BE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SOLIDES</a:t>
                      </a:r>
                      <a:endParaRPr lang="fr-BE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9862"/>
                  </a:ext>
                </a:extLst>
              </a:tr>
              <a:tr h="306144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Visibilité &amp; Valorisation de l’expertise communautaire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F6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INEGAUX</a:t>
                      </a:r>
                      <a:endParaRPr lang="fr-BE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68190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Passage à l’échelle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PLUS LIMITES</a:t>
                      </a:r>
                      <a:endParaRPr lang="fr-BE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0367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6825B1C-BB37-41A2-B0BF-33F59AC77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25260" r="59825" b="53030"/>
          <a:stretch/>
        </p:blipFill>
        <p:spPr bwMode="auto">
          <a:xfrm>
            <a:off x="113909" y="3443593"/>
            <a:ext cx="563253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825B1C-BB37-41A2-B0BF-33F59AC77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25260" r="59825" b="53030"/>
          <a:stretch/>
        </p:blipFill>
        <p:spPr bwMode="auto">
          <a:xfrm>
            <a:off x="113909" y="3943655"/>
            <a:ext cx="563253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04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45FF-4E03-4AE1-9371-21A6A471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1916832"/>
            <a:ext cx="7992888" cy="436910"/>
          </a:xfrm>
        </p:spPr>
        <p:txBody>
          <a:bodyPr/>
          <a:lstStyle/>
          <a:p>
            <a:r>
              <a:rPr lang="fr-BE" dirty="0"/>
              <a:t>La Plateforme ELSA: 20 ans d’action…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CD8876-8029-46E0-8511-453E9F8661EC}"/>
              </a:ext>
            </a:extLst>
          </p:cNvPr>
          <p:cNvSpPr/>
          <p:nvPr/>
        </p:nvSpPr>
        <p:spPr>
          <a:xfrm>
            <a:off x="884176" y="2708920"/>
            <a:ext cx="7375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fr-FR" sz="2200" b="1" dirty="0">
                <a:solidFill>
                  <a:schemeClr val="accent5"/>
                </a:solidFill>
                <a:latin typeface="+mj-lt"/>
              </a:rPr>
              <a:t>… trois changements les plus significatifs 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4963C-70B5-0406-8748-B1869EE1B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t="26581" r="44102" b="24987"/>
          <a:stretch/>
        </p:blipFill>
        <p:spPr bwMode="auto">
          <a:xfrm rot="5400000">
            <a:off x="3740924" y="2931817"/>
            <a:ext cx="1662151" cy="3088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099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CC23C-B8E3-4DD1-BD24-8B028031F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2" t="71593" b="11749"/>
          <a:stretch/>
        </p:blipFill>
        <p:spPr>
          <a:xfrm>
            <a:off x="6358679" y="3284984"/>
            <a:ext cx="2586443" cy="1213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28A935-06D4-4821-A5A2-AE51CA950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2" t="41129" b="38814"/>
          <a:stretch/>
        </p:blipFill>
        <p:spPr>
          <a:xfrm>
            <a:off x="3646516" y="2978711"/>
            <a:ext cx="2495863" cy="1422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74590-1BDF-4C9D-8B3D-EACA689865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9" t="16804" b="63331"/>
          <a:stretch/>
        </p:blipFill>
        <p:spPr>
          <a:xfrm>
            <a:off x="821286" y="3071757"/>
            <a:ext cx="2608929" cy="1465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B24519-CC88-49BD-9B4A-767DA9378C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8867" b="87497"/>
          <a:stretch/>
        </p:blipFill>
        <p:spPr>
          <a:xfrm>
            <a:off x="832787" y="1364651"/>
            <a:ext cx="6178447" cy="7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3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140375-4943-4310-B839-4AE6AAA2E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994323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1DE3FE-DABD-1AFA-BAC6-7D5978CB9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1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5EFAE-930F-A991-0E08-0B37B78E6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t="30764" r="64605" b="57338"/>
          <a:stretch/>
        </p:blipFill>
        <p:spPr>
          <a:xfrm rot="506407">
            <a:off x="6237746" y="3635183"/>
            <a:ext cx="2203816" cy="1356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B24519-CC88-49BD-9B4A-767DA9378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8867" b="87497"/>
          <a:stretch/>
        </p:blipFill>
        <p:spPr>
          <a:xfrm>
            <a:off x="832787" y="1364651"/>
            <a:ext cx="6178447" cy="7451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810DC45-3331-4449-B503-BA7C34B93D67}"/>
              </a:ext>
            </a:extLst>
          </p:cNvPr>
          <p:cNvGrpSpPr/>
          <p:nvPr/>
        </p:nvGrpSpPr>
        <p:grpSpPr>
          <a:xfrm>
            <a:off x="1259632" y="3068960"/>
            <a:ext cx="6878592" cy="851471"/>
            <a:chOff x="2040328" y="8489757"/>
            <a:chExt cx="13757184" cy="170294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0D87B9-BE3B-486C-A65A-11D7A93FF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38096" r="47668" b="40692"/>
            <a:stretch/>
          </p:blipFill>
          <p:spPr>
            <a:xfrm>
              <a:off x="2040328" y="8489757"/>
              <a:ext cx="1427861" cy="143156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F698C2-0C42-47CE-A6DE-DA370B37FE5D}"/>
                </a:ext>
              </a:extLst>
            </p:cNvPr>
            <p:cNvSpPr txBox="1"/>
            <p:nvPr/>
          </p:nvSpPr>
          <p:spPr>
            <a:xfrm>
              <a:off x="3129756" y="9023149"/>
              <a:ext cx="12667756" cy="1169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BE" sz="1600" b="1" dirty="0">
                  <a:latin typeface="+mj-lt"/>
                </a:rPr>
                <a:t>La Plateforme ELSA : 20 ans d’action pour des changements importants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19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45FF-4E03-4AE1-9371-21A6A471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1916832"/>
            <a:ext cx="7992888" cy="436910"/>
          </a:xfrm>
        </p:spPr>
        <p:txBody>
          <a:bodyPr/>
          <a:lstStyle/>
          <a:p>
            <a:r>
              <a:rPr lang="fr-BE" dirty="0"/>
              <a:t>La Plateforme ELSA: 20 ans d’action…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CD8876-8029-46E0-8511-453E9F8661EC}"/>
              </a:ext>
            </a:extLst>
          </p:cNvPr>
          <p:cNvSpPr/>
          <p:nvPr/>
        </p:nvSpPr>
        <p:spPr>
          <a:xfrm>
            <a:off x="755576" y="2605046"/>
            <a:ext cx="7375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fr-FR" sz="2200" b="1" dirty="0">
                <a:solidFill>
                  <a:schemeClr val="accent5"/>
                </a:solidFill>
                <a:latin typeface="+mj-lt"/>
              </a:rPr>
              <a:t>… et après 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D2E7DD-EF76-851F-C6A9-FA852C8E6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1" t="4360" r="515" b="55920"/>
          <a:stretch/>
        </p:blipFill>
        <p:spPr bwMode="auto">
          <a:xfrm>
            <a:off x="3451596" y="3429000"/>
            <a:ext cx="2240807" cy="193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17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4099300-51FE-095F-B1E4-DFB3622B1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36477" r="65888" b="54952"/>
          <a:stretch/>
        </p:blipFill>
        <p:spPr bwMode="auto">
          <a:xfrm>
            <a:off x="6587273" y="1375927"/>
            <a:ext cx="2309707" cy="205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23C3BC-BD2D-4051-BE87-3864B24C0D5C}"/>
              </a:ext>
            </a:extLst>
          </p:cNvPr>
          <p:cNvSpPr txBox="1">
            <a:spLocks/>
          </p:cNvSpPr>
          <p:nvPr/>
        </p:nvSpPr>
        <p:spPr>
          <a:xfrm>
            <a:off x="328028" y="1484784"/>
            <a:ext cx="8568952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b-LU" dirty="0"/>
              <a:t>Analyse prospective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A02C6C-6899-413D-9E9D-005212D73AD2}"/>
              </a:ext>
            </a:extLst>
          </p:cNvPr>
          <p:cNvSpPr/>
          <p:nvPr/>
        </p:nvSpPr>
        <p:spPr>
          <a:xfrm>
            <a:off x="652064" y="2204864"/>
            <a:ext cx="824491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FR" sz="2000" b="1" dirty="0">
                <a:solidFill>
                  <a:schemeClr val="accent5"/>
                </a:solidFill>
                <a:latin typeface="+mj-lt"/>
              </a:rPr>
              <a:t>Perspectives et orientations possibles :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Elargir le champ géographique ?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Clarifier la vision, les missions, rôles et responsabilités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Améliorer la visibilité de la Plateforme ELSA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Réfléchir à des interactions avec d’autres groupements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Rester une boussole, garante d’une éthique professionnelle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Ouvrir des chantiers thématiques &amp; méthodologiques?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Gagner en efficience &amp; en lisibilité?</a:t>
            </a:r>
          </a:p>
        </p:txBody>
      </p:sp>
    </p:spTree>
    <p:extLst>
      <p:ext uri="{BB962C8B-B14F-4D97-AF65-F5344CB8AC3E}">
        <p14:creationId xmlns:p14="http://schemas.microsoft.com/office/powerpoint/2010/main" val="313355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924944"/>
            <a:ext cx="7416824" cy="4369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b-LU" dirty="0"/>
              <a:t>Discussion - Questions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941F7-F0B0-40FF-83E6-10E0C3E9D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73" y="3399977"/>
            <a:ext cx="1893829" cy="2765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7D844D-542D-7CB3-5104-0996034E4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52100" r="83122" b="32845"/>
          <a:stretch/>
        </p:blipFill>
        <p:spPr>
          <a:xfrm>
            <a:off x="204990" y="5034666"/>
            <a:ext cx="1691640" cy="1710870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3A123125-679F-4E98-64A5-571868766F7E}"/>
              </a:ext>
            </a:extLst>
          </p:cNvPr>
          <p:cNvSpPr txBox="1"/>
          <p:nvPr/>
        </p:nvSpPr>
        <p:spPr>
          <a:xfrm>
            <a:off x="288072" y="5975434"/>
            <a:ext cx="1691640" cy="549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15mn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21D6-AD01-45C2-951B-C807F7D5A2AA}"/>
              </a:ext>
            </a:extLst>
          </p:cNvPr>
          <p:cNvSpPr txBox="1">
            <a:spLocks/>
          </p:cNvSpPr>
          <p:nvPr/>
        </p:nvSpPr>
        <p:spPr>
          <a:xfrm>
            <a:off x="539552" y="1844824"/>
            <a:ext cx="777686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BE" sz="2600" b="1" dirty="0">
                <a:solidFill>
                  <a:schemeClr val="accent5"/>
                </a:solidFill>
              </a:rPr>
              <a:t>Merci</a:t>
            </a:r>
            <a:r>
              <a:rPr lang="fr-BE" sz="2600" dirty="0"/>
              <a:t> à la </a:t>
            </a:r>
            <a:r>
              <a:rPr lang="fr-BE" sz="2600" b="1" dirty="0"/>
              <a:t>Plateforme ELSA </a:t>
            </a:r>
            <a:r>
              <a:rPr lang="fr-BE" sz="2600" dirty="0"/>
              <a:t>et au </a:t>
            </a:r>
            <a:r>
              <a:rPr lang="fr-BE" sz="2600" b="1" dirty="0"/>
              <a:t>F3E</a:t>
            </a:r>
            <a:r>
              <a:rPr lang="fr-BE" sz="2600" dirty="0"/>
              <a:t> pour leur confiance et le suivi de l’étude</a:t>
            </a:r>
            <a:endParaRPr lang="lb-LU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37DC5B-404F-4BF8-AA8F-52E9667DC19F}"/>
              </a:ext>
            </a:extLst>
          </p:cNvPr>
          <p:cNvSpPr txBox="1"/>
          <p:nvPr/>
        </p:nvSpPr>
        <p:spPr>
          <a:xfrm>
            <a:off x="2221490" y="4545778"/>
            <a:ext cx="102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Laïla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Loste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D9595B-0E4E-68EB-4847-7EF711C7196D}"/>
              </a:ext>
            </a:extLst>
          </p:cNvPr>
          <p:cNvSpPr txBox="1"/>
          <p:nvPr/>
        </p:nvSpPr>
        <p:spPr>
          <a:xfrm>
            <a:off x="3760793" y="4594840"/>
            <a:ext cx="12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Mélanie 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Vion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48C20E-C82D-83F5-8D67-B8593A0331CC}"/>
              </a:ext>
            </a:extLst>
          </p:cNvPr>
          <p:cNvSpPr txBox="1"/>
          <p:nvPr/>
        </p:nvSpPr>
        <p:spPr>
          <a:xfrm>
            <a:off x="5300096" y="4594839"/>
            <a:ext cx="12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Othmane Chaouki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110E2-0C07-D33A-9EE9-52F43D3039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r="7377"/>
          <a:stretch/>
        </p:blipFill>
        <p:spPr>
          <a:xfrm>
            <a:off x="5534557" y="3320880"/>
            <a:ext cx="873804" cy="1069000"/>
          </a:xfrm>
          <a:prstGeom prst="rect">
            <a:avLst/>
          </a:prstGeom>
          <a:noFill/>
          <a:effectLst>
            <a:outerShdw dist="107763" dir="8100000" algn="ctr" rotWithShape="0">
              <a:schemeClr val="tx1"/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1E23C6-AB75-F403-D683-750502E330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4640" r="11406"/>
          <a:stretch/>
        </p:blipFill>
        <p:spPr>
          <a:xfrm>
            <a:off x="3959944" y="3281877"/>
            <a:ext cx="864096" cy="1081952"/>
          </a:xfrm>
          <a:prstGeom prst="rect">
            <a:avLst/>
          </a:prstGeom>
          <a:noFill/>
          <a:effectLst>
            <a:outerShdw dist="107763" dir="8100000" algn="ctr" rotWithShape="0">
              <a:schemeClr val="tx1"/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80E6F7-F964-EA4B-7093-4BA795F831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6" r="23569" b="19540"/>
          <a:stretch/>
        </p:blipFill>
        <p:spPr>
          <a:xfrm>
            <a:off x="2322113" y="3320880"/>
            <a:ext cx="927314" cy="1128546"/>
          </a:xfrm>
          <a:prstGeom prst="rect">
            <a:avLst/>
          </a:prstGeom>
          <a:noFill/>
          <a:effectLst>
            <a:outerShdw dist="107763" dir="81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6890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51920" y="5805264"/>
            <a:ext cx="5050904" cy="936104"/>
          </a:xfrm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fr-BE" sz="2600" b="1" dirty="0">
                <a:solidFill>
                  <a:schemeClr val="accent5"/>
                </a:solidFill>
              </a:rPr>
              <a:t>Merci de votre attention…</a:t>
            </a:r>
            <a:endParaRPr lang="lb-LU" sz="2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21D6-AD01-45C2-951B-C807F7D5A2AA}"/>
              </a:ext>
            </a:extLst>
          </p:cNvPr>
          <p:cNvSpPr txBox="1">
            <a:spLocks/>
          </p:cNvSpPr>
          <p:nvPr/>
        </p:nvSpPr>
        <p:spPr>
          <a:xfrm>
            <a:off x="539552" y="1844824"/>
            <a:ext cx="777686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BE" sz="2600" dirty="0"/>
              <a:t>…et merci à </a:t>
            </a:r>
            <a:r>
              <a:rPr lang="fr-BE" sz="2600" b="1" dirty="0"/>
              <a:t>l’équipe ARTEMIS </a:t>
            </a:r>
            <a:r>
              <a:rPr lang="fr-BE" sz="2600" dirty="0"/>
              <a:t>!</a:t>
            </a:r>
            <a:endParaRPr lang="lb-LU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0200A-6640-459C-83CF-B053E2CFB171}"/>
              </a:ext>
            </a:extLst>
          </p:cNvPr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1" r="12202"/>
          <a:stretch>
            <a:fillRect/>
          </a:stretch>
        </p:blipFill>
        <p:spPr bwMode="auto">
          <a:xfrm>
            <a:off x="1106312" y="3281877"/>
            <a:ext cx="781685" cy="1047115"/>
          </a:xfrm>
          <a:prstGeom prst="rect">
            <a:avLst/>
          </a:prstGeom>
          <a:noFill/>
          <a:effectLst>
            <a:outerShdw dist="107763" dir="8100000" algn="ctr" rotWithShape="0">
              <a:schemeClr val="tx1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C0FF59-5CF5-44A5-BBD7-FB4318F99D9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lum bright="10000"/>
          </a:blip>
          <a:stretch>
            <a:fillRect/>
          </a:stretch>
        </p:blipFill>
        <p:spPr>
          <a:xfrm>
            <a:off x="2389034" y="3320880"/>
            <a:ext cx="927313" cy="1008112"/>
          </a:xfrm>
          <a:prstGeom prst="rect">
            <a:avLst/>
          </a:prstGeom>
          <a:noFill/>
          <a:effectLst>
            <a:outerShdw dist="107763" dir="8100000" algn="ctr" rotWithShape="0">
              <a:schemeClr val="tx1"/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DB67AC-FF54-49F7-8B0B-1317349AC3AC}"/>
              </a:ext>
            </a:extLst>
          </p:cNvPr>
          <p:cNvSpPr txBox="1"/>
          <p:nvPr/>
        </p:nvSpPr>
        <p:spPr>
          <a:xfrm>
            <a:off x="935700" y="4530831"/>
            <a:ext cx="99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Virginie Kremer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37DC5B-404F-4BF8-AA8F-52E9667DC19F}"/>
              </a:ext>
            </a:extLst>
          </p:cNvPr>
          <p:cNvSpPr txBox="1"/>
          <p:nvPr/>
        </p:nvSpPr>
        <p:spPr>
          <a:xfrm>
            <a:off x="2221490" y="4545778"/>
            <a:ext cx="12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Dieneba Ouedraogo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89A3BF-8E82-8BF2-9AC4-FD249C7BD8E2}"/>
              </a:ext>
            </a:extLst>
          </p:cNvPr>
          <p:cNvPicPr/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4042824" y="3284984"/>
            <a:ext cx="770319" cy="1071814"/>
          </a:xfrm>
          <a:prstGeom prst="rect">
            <a:avLst/>
          </a:prstGeom>
          <a:noFill/>
          <a:effectLst>
            <a:outerShdw dist="107763" dir="8100000" algn="ctr" rotWithShape="0">
              <a:schemeClr val="tx1"/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2FCA23-F209-84CB-3A3E-5C3A44BCFE8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20" y="3284984"/>
            <a:ext cx="828722" cy="1071814"/>
          </a:xfrm>
          <a:prstGeom prst="rect">
            <a:avLst/>
          </a:prstGeom>
          <a:noFill/>
          <a:effectLst>
            <a:outerShdw dist="107763" dir="8100000" algn="ctr" rotWithShape="0">
              <a:schemeClr val="tx1"/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37F264-AFB3-B25B-0A16-3B0580EB702F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76" y="3281877"/>
            <a:ext cx="864096" cy="1117564"/>
          </a:xfrm>
          <a:prstGeom prst="rect">
            <a:avLst/>
          </a:prstGeom>
          <a:noFill/>
          <a:effectLst>
            <a:outerShdw dist="107763" dir="8100000" algn="ctr" rotWithShape="0">
              <a:schemeClr val="tx1"/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D9595B-0E4E-68EB-4847-7EF711C7196D}"/>
              </a:ext>
            </a:extLst>
          </p:cNvPr>
          <p:cNvSpPr txBox="1"/>
          <p:nvPr/>
        </p:nvSpPr>
        <p:spPr>
          <a:xfrm>
            <a:off x="3760793" y="4594840"/>
            <a:ext cx="12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Sandrine Beaujean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48C20E-C82D-83F5-8D67-B8593A0331CC}"/>
              </a:ext>
            </a:extLst>
          </p:cNvPr>
          <p:cNvSpPr txBox="1"/>
          <p:nvPr/>
        </p:nvSpPr>
        <p:spPr>
          <a:xfrm>
            <a:off x="5300096" y="4594839"/>
            <a:ext cx="12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Mario Colantonio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0C8C2D-D2CA-D571-9FBC-4CC1FBEE0443}"/>
              </a:ext>
            </a:extLst>
          </p:cNvPr>
          <p:cNvSpPr txBox="1"/>
          <p:nvPr/>
        </p:nvSpPr>
        <p:spPr>
          <a:xfrm>
            <a:off x="6839399" y="4594839"/>
            <a:ext cx="12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Damien Collet</a:t>
            </a:r>
          </a:p>
        </p:txBody>
      </p:sp>
    </p:spTree>
    <p:extLst>
      <p:ext uri="{BB962C8B-B14F-4D97-AF65-F5344CB8AC3E}">
        <p14:creationId xmlns:p14="http://schemas.microsoft.com/office/powerpoint/2010/main" val="389845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498" y="2619137"/>
            <a:ext cx="7416824" cy="4369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b-LU" dirty="0"/>
              <a:t>Présentation des résultats de l’EEI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3D10CD-3A45-4AF2-9B28-50DB6C178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4" t="8970" r="35643" b="55154"/>
          <a:stretch/>
        </p:blipFill>
        <p:spPr bwMode="auto">
          <a:xfrm>
            <a:off x="3686953" y="3529615"/>
            <a:ext cx="1770093" cy="177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EF95E9-4FE4-9D8C-95C6-EA35605731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52100" r="83122" b="32845"/>
          <a:stretch/>
        </p:blipFill>
        <p:spPr>
          <a:xfrm>
            <a:off x="204990" y="5034666"/>
            <a:ext cx="1691640" cy="1710870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C9185457-D24A-45F6-A71E-107B003175A2}"/>
              </a:ext>
            </a:extLst>
          </p:cNvPr>
          <p:cNvSpPr txBox="1"/>
          <p:nvPr/>
        </p:nvSpPr>
        <p:spPr>
          <a:xfrm>
            <a:off x="288072" y="5975434"/>
            <a:ext cx="1691640" cy="549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GB" sz="2000" b="1" kern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5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45FF-4E03-4AE1-9371-21A6A471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1412776"/>
            <a:ext cx="7992888" cy="436910"/>
          </a:xfrm>
        </p:spPr>
        <p:txBody>
          <a:bodyPr/>
          <a:lstStyle/>
          <a:p>
            <a:r>
              <a:rPr lang="fr-BE" dirty="0"/>
              <a:t>La Plateforme ELSA: 20 ans d’action…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CD8876-8029-46E0-8511-453E9F8661EC}"/>
              </a:ext>
            </a:extLst>
          </p:cNvPr>
          <p:cNvSpPr/>
          <p:nvPr/>
        </p:nvSpPr>
        <p:spPr>
          <a:xfrm>
            <a:off x="1192796" y="2704030"/>
            <a:ext cx="73756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FR" sz="2200" b="1" dirty="0">
                <a:solidFill>
                  <a:schemeClr val="accent5"/>
                </a:solidFill>
                <a:latin typeface="+mj-lt"/>
              </a:rPr>
              <a:t>… des principes directeurs pertinents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FR" sz="2200" b="1" dirty="0">
                <a:solidFill>
                  <a:schemeClr val="accent5"/>
                </a:solidFill>
                <a:latin typeface="+mj-lt"/>
              </a:rPr>
              <a:t>… des approches innovantes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FR" sz="2200" b="1" dirty="0">
                <a:solidFill>
                  <a:schemeClr val="accent5"/>
                </a:solidFill>
                <a:latin typeface="+mj-lt"/>
              </a:rPr>
              <a:t>… des thématiques phares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8B862E2-B94A-2DD2-6F8C-40992B9C124E}"/>
              </a:ext>
            </a:extLst>
          </p:cNvPr>
          <p:cNvSpPr/>
          <p:nvPr/>
        </p:nvSpPr>
        <p:spPr>
          <a:xfrm>
            <a:off x="476906" y="1988840"/>
            <a:ext cx="8190187" cy="604589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500" dirty="0">
                <a:latin typeface="+mj-lt"/>
              </a:rPr>
              <a:t>LOGIQUE D’INTERVENTION COHERENTE AU FIL DU TEMPS…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C6650D-D18C-DABC-2853-BA27D0527818}"/>
              </a:ext>
            </a:extLst>
          </p:cNvPr>
          <p:cNvGrpSpPr/>
          <p:nvPr/>
        </p:nvGrpSpPr>
        <p:grpSpPr>
          <a:xfrm>
            <a:off x="575556" y="4685602"/>
            <a:ext cx="7496247" cy="887613"/>
            <a:chOff x="928193" y="2590350"/>
            <a:chExt cx="7621904" cy="647176"/>
          </a:xfrm>
          <a:solidFill>
            <a:srgbClr val="FFFFCC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26AF99-D01D-5651-3214-3B0A8FC02081}"/>
                </a:ext>
              </a:extLst>
            </p:cNvPr>
            <p:cNvGrpSpPr/>
            <p:nvPr/>
          </p:nvGrpSpPr>
          <p:grpSpPr>
            <a:xfrm>
              <a:off x="928193" y="2590350"/>
              <a:ext cx="2448272" cy="622434"/>
              <a:chOff x="928193" y="2590350"/>
              <a:chExt cx="2448272" cy="622434"/>
            </a:xfrm>
            <a:grpFill/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78B869D-B2F2-2880-B3DD-747435DCDEA8}"/>
                  </a:ext>
                </a:extLst>
              </p:cNvPr>
              <p:cNvSpPr/>
              <p:nvPr/>
            </p:nvSpPr>
            <p:spPr>
              <a:xfrm>
                <a:off x="928193" y="2590350"/>
                <a:ext cx="2448272" cy="62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5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631BC6-E350-5FCE-D370-20DA58DFF183}"/>
                  </a:ext>
                </a:extLst>
              </p:cNvPr>
              <p:cNvSpPr txBox="1"/>
              <p:nvPr/>
            </p:nvSpPr>
            <p:spPr>
              <a:xfrm>
                <a:off x="1203872" y="2704489"/>
                <a:ext cx="1896915" cy="2356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500" b="1" dirty="0">
                    <a:solidFill>
                      <a:schemeClr val="accent5"/>
                    </a:solidFill>
                    <a:latin typeface="+mj-lt"/>
                  </a:rPr>
                  <a:t>GENRE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347781-6699-0299-19C9-41A0D4F47585}"/>
                </a:ext>
              </a:extLst>
            </p:cNvPr>
            <p:cNvGrpSpPr/>
            <p:nvPr/>
          </p:nvGrpSpPr>
          <p:grpSpPr>
            <a:xfrm>
              <a:off x="3497052" y="2608866"/>
              <a:ext cx="2448272" cy="622434"/>
              <a:chOff x="928193" y="2590350"/>
              <a:chExt cx="2448272" cy="622434"/>
            </a:xfrm>
            <a:grpFill/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B88779B-9656-FD66-DF40-3DD5B619CC60}"/>
                  </a:ext>
                </a:extLst>
              </p:cNvPr>
              <p:cNvSpPr/>
              <p:nvPr/>
            </p:nvSpPr>
            <p:spPr>
              <a:xfrm>
                <a:off x="928193" y="2590350"/>
                <a:ext cx="2448272" cy="62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5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E0A8EC-A726-1ABD-7941-943B37566745}"/>
                  </a:ext>
                </a:extLst>
              </p:cNvPr>
              <p:cNvSpPr txBox="1"/>
              <p:nvPr/>
            </p:nvSpPr>
            <p:spPr>
              <a:xfrm>
                <a:off x="1203872" y="2669668"/>
                <a:ext cx="1896915" cy="4039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500" b="1" dirty="0">
                    <a:solidFill>
                      <a:schemeClr val="accent5"/>
                    </a:solidFill>
                    <a:latin typeface="+mj-lt"/>
                  </a:rPr>
                  <a:t>STRUCTURATION ASSOCIATIVE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B63EE9-A105-E29E-145A-6E9BA2930E3C}"/>
                </a:ext>
              </a:extLst>
            </p:cNvPr>
            <p:cNvGrpSpPr/>
            <p:nvPr/>
          </p:nvGrpSpPr>
          <p:grpSpPr>
            <a:xfrm>
              <a:off x="6101825" y="2615092"/>
              <a:ext cx="2448272" cy="622434"/>
              <a:chOff x="928193" y="2590350"/>
              <a:chExt cx="2448272" cy="622434"/>
            </a:xfrm>
            <a:grpFill/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5D33F24-84A2-619B-FCA4-FC3A6DE5AB28}"/>
                  </a:ext>
                </a:extLst>
              </p:cNvPr>
              <p:cNvSpPr/>
              <p:nvPr/>
            </p:nvSpPr>
            <p:spPr>
              <a:xfrm>
                <a:off x="928193" y="2590350"/>
                <a:ext cx="2448272" cy="62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5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A3268-C6AE-89D2-BCEA-F8F9C78F178F}"/>
                  </a:ext>
                </a:extLst>
              </p:cNvPr>
              <p:cNvSpPr txBox="1"/>
              <p:nvPr/>
            </p:nvSpPr>
            <p:spPr>
              <a:xfrm>
                <a:off x="1114758" y="2679747"/>
                <a:ext cx="2188840" cy="4039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500" b="1" dirty="0">
                    <a:solidFill>
                      <a:schemeClr val="accent5"/>
                    </a:solidFill>
                    <a:latin typeface="+mj-lt"/>
                  </a:rPr>
                  <a:t>EVALUATION DE LA QUALITE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6558F2-94B9-49AE-9A10-90B5419B22DA}"/>
              </a:ext>
            </a:extLst>
          </p:cNvPr>
          <p:cNvGrpSpPr/>
          <p:nvPr/>
        </p:nvGrpSpPr>
        <p:grpSpPr>
          <a:xfrm>
            <a:off x="2195736" y="5040055"/>
            <a:ext cx="6948264" cy="1629305"/>
            <a:chOff x="2195736" y="5040055"/>
            <a:chExt cx="6948264" cy="1629305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C7195FB9-DB27-C95F-E0A1-B22C9460F453}"/>
                </a:ext>
              </a:extLst>
            </p:cNvPr>
            <p:cNvSpPr txBox="1">
              <a:spLocks/>
            </p:cNvSpPr>
            <p:nvPr/>
          </p:nvSpPr>
          <p:spPr>
            <a:xfrm>
              <a:off x="2195736" y="5798379"/>
              <a:ext cx="5608559" cy="4369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lb-LU" sz="2200" dirty="0"/>
                <a:t>Avec des points de vigilance</a:t>
              </a:r>
              <a:endParaRPr lang="en-GB" sz="22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3110CF-8984-4B5F-908F-F5D833318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50" b="23659"/>
            <a:stretch/>
          </p:blipFill>
          <p:spPr>
            <a:xfrm>
              <a:off x="7523795" y="5040055"/>
              <a:ext cx="1620205" cy="1629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3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23C3BC-BD2D-4051-BE87-3864B24C0D5C}"/>
              </a:ext>
            </a:extLst>
          </p:cNvPr>
          <p:cNvSpPr txBox="1">
            <a:spLocks/>
          </p:cNvSpPr>
          <p:nvPr/>
        </p:nvSpPr>
        <p:spPr>
          <a:xfrm>
            <a:off x="971600" y="1256228"/>
            <a:ext cx="7416824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b-LU" dirty="0"/>
              <a:t>Principes directeurs pertinents</a:t>
            </a:r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514E37-46A9-427D-84D8-463A34CD8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267880"/>
              </p:ext>
            </p:extLst>
          </p:nvPr>
        </p:nvGraphicFramePr>
        <p:xfrm>
          <a:off x="395536" y="1988840"/>
          <a:ext cx="8568951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142">
                  <a:extLst>
                    <a:ext uri="{9D8B030D-6E8A-4147-A177-3AD203B41FA5}">
                      <a16:colId xmlns:a16="http://schemas.microsoft.com/office/drawing/2014/main" val="3343380252"/>
                    </a:ext>
                  </a:extLst>
                </a:gridCol>
                <a:gridCol w="2830659">
                  <a:extLst>
                    <a:ext uri="{9D8B030D-6E8A-4147-A177-3AD203B41FA5}">
                      <a16:colId xmlns:a16="http://schemas.microsoft.com/office/drawing/2014/main" val="1223347064"/>
                    </a:ext>
                  </a:extLst>
                </a:gridCol>
                <a:gridCol w="2905150">
                  <a:extLst>
                    <a:ext uri="{9D8B030D-6E8A-4147-A177-3AD203B41FA5}">
                      <a16:colId xmlns:a16="http://schemas.microsoft.com/office/drawing/2014/main" val="3982898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>
                          <a:latin typeface="+mj-lt"/>
                        </a:rPr>
                        <a:t>Approches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BE" dirty="0">
                          <a:latin typeface="+mj-lt"/>
                        </a:rPr>
                        <a:t>Constats</a:t>
                      </a:r>
                      <a:endParaRPr lang="fr-BE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34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Concertation</a:t>
                      </a:r>
                    </a:p>
                  </a:txBody>
                  <a:tcPr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Pertinent dans le contexte, évolution positive sur la communication et le degré d’implication des associations partenaires.</a:t>
                      </a:r>
                    </a:p>
                    <a:p>
                      <a:r>
                        <a:rPr lang="fr-BE" sz="1600" dirty="0">
                          <a:latin typeface="+mj-lt"/>
                        </a:rPr>
                        <a:t>Logique de consensus et de co-construction dès le départ</a:t>
                      </a:r>
                    </a:p>
                  </a:txBody>
                  <a:tcPr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latin typeface="+mj-lt"/>
                        </a:rPr>
                        <a:t>Fait face à un manque de disponibilité, manque de communication directe, et pourrait interroger les approches et l’organisation plus que les thématiques</a:t>
                      </a:r>
                    </a:p>
                  </a:txBody>
                  <a:tcPr>
                    <a:solidFill>
                      <a:srgbClr val="E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88485"/>
                  </a:ext>
                </a:extLst>
              </a:tr>
              <a:tr h="660287"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Accompagnement et renforcement de capacités</a:t>
                      </a:r>
                    </a:p>
                  </a:txBody>
                  <a:tcPr>
                    <a:solidFill>
                      <a:srgbClr val="E2F2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Thématiques spécifiques</a:t>
                      </a:r>
                    </a:p>
                    <a:p>
                      <a:r>
                        <a:rPr lang="fr-BE" sz="1600" dirty="0">
                          <a:latin typeface="+mj-lt"/>
                        </a:rPr>
                        <a:t>En cascade – logique au regard des ressources et orientations, ainsi que des stratégies et modalités de financement des bailleurs</a:t>
                      </a:r>
                    </a:p>
                  </a:txBody>
                  <a:tcPr>
                    <a:solidFill>
                      <a:srgbClr val="E2F2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Mille feuille, mix de transfert de compétences et renforcement de capacités sans véritable stratégie.</a:t>
                      </a:r>
                    </a:p>
                    <a:p>
                      <a:r>
                        <a:rPr lang="fr-BE" sz="1600" dirty="0">
                          <a:latin typeface="+mj-lt"/>
                        </a:rPr>
                        <a:t>Attention à la cascade</a:t>
                      </a:r>
                    </a:p>
                  </a:txBody>
                  <a:tcPr>
                    <a:solidFill>
                      <a:srgbClr val="E2F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56662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7928AF9-0431-4DCE-BAB6-5DC2BC0E2C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6" t="35829" r="32169" b="42194"/>
          <a:stretch/>
        </p:blipFill>
        <p:spPr bwMode="auto">
          <a:xfrm>
            <a:off x="3707904" y="5596224"/>
            <a:ext cx="1602616" cy="11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0975A2-704D-4270-8594-794A5EFCB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t="7395" r="65278" b="81754"/>
          <a:stretch/>
        </p:blipFill>
        <p:spPr bwMode="auto">
          <a:xfrm>
            <a:off x="6876255" y="5633752"/>
            <a:ext cx="1214767" cy="110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52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23C3BC-BD2D-4051-BE87-3864B24C0D5C}"/>
              </a:ext>
            </a:extLst>
          </p:cNvPr>
          <p:cNvSpPr txBox="1">
            <a:spLocks/>
          </p:cNvSpPr>
          <p:nvPr/>
        </p:nvSpPr>
        <p:spPr>
          <a:xfrm>
            <a:off x="1043608" y="1268760"/>
            <a:ext cx="7416824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b-LU" dirty="0"/>
              <a:t>Approches innovantes</a:t>
            </a:r>
            <a:endParaRPr lang="en-GB" dirty="0"/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CD44EBF4-163B-7236-C78B-FD9DA7F3F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46534"/>
              </p:ext>
            </p:extLst>
          </p:nvPr>
        </p:nvGraphicFramePr>
        <p:xfrm>
          <a:off x="395536" y="2132856"/>
          <a:ext cx="8568951" cy="356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142">
                  <a:extLst>
                    <a:ext uri="{9D8B030D-6E8A-4147-A177-3AD203B41FA5}">
                      <a16:colId xmlns:a16="http://schemas.microsoft.com/office/drawing/2014/main" val="3343380252"/>
                    </a:ext>
                  </a:extLst>
                </a:gridCol>
                <a:gridCol w="2830659">
                  <a:extLst>
                    <a:ext uri="{9D8B030D-6E8A-4147-A177-3AD203B41FA5}">
                      <a16:colId xmlns:a16="http://schemas.microsoft.com/office/drawing/2014/main" val="1223347064"/>
                    </a:ext>
                  </a:extLst>
                </a:gridCol>
                <a:gridCol w="2905150">
                  <a:extLst>
                    <a:ext uri="{9D8B030D-6E8A-4147-A177-3AD203B41FA5}">
                      <a16:colId xmlns:a16="http://schemas.microsoft.com/office/drawing/2014/main" val="3982898874"/>
                    </a:ext>
                  </a:extLst>
                </a:gridCol>
              </a:tblGrid>
              <a:tr h="366648">
                <a:tc>
                  <a:txBody>
                    <a:bodyPr/>
                    <a:lstStyle/>
                    <a:p>
                      <a:r>
                        <a:rPr lang="fr-BE" dirty="0">
                          <a:latin typeface="+mj-lt"/>
                        </a:rPr>
                        <a:t>Approches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BE" dirty="0">
                          <a:latin typeface="+mj-lt"/>
                        </a:rPr>
                        <a:t>Constats</a:t>
                      </a:r>
                      <a:endParaRPr lang="fr-BE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34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Gouvernance</a:t>
                      </a:r>
                    </a:p>
                  </a:txBody>
                  <a:tcPr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Equitable, transparent</a:t>
                      </a:r>
                    </a:p>
                    <a:p>
                      <a:r>
                        <a:rPr lang="fr-BE" sz="1600" dirty="0">
                          <a:latin typeface="+mj-lt"/>
                        </a:rPr>
                        <a:t>« Démocratisation en cours »</a:t>
                      </a:r>
                    </a:p>
                  </a:txBody>
                  <a:tcPr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latin typeface="+mj-lt"/>
                        </a:rPr>
                        <a:t>Soulager les goulots d’étranglement</a:t>
                      </a:r>
                    </a:p>
                  </a:txBody>
                  <a:tcPr>
                    <a:solidFill>
                      <a:srgbClr val="E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88485"/>
                  </a:ext>
                </a:extLst>
              </a:tr>
              <a:tr h="660287"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Valorisation de l’expertise communautaire</a:t>
                      </a:r>
                    </a:p>
                  </a:txBody>
                  <a:tcPr>
                    <a:solidFill>
                      <a:srgbClr val="E2F2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Diffusion des expertises, réunions thématiques de concertation, coopération sur des sujets d’actualité</a:t>
                      </a:r>
                    </a:p>
                  </a:txBody>
                  <a:tcPr>
                    <a:solidFill>
                      <a:srgbClr val="E2F2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Visibilité des associations variable.</a:t>
                      </a:r>
                    </a:p>
                    <a:p>
                      <a:r>
                        <a:rPr lang="fr-BE" sz="1600" dirty="0">
                          <a:latin typeface="+mj-lt"/>
                        </a:rPr>
                        <a:t>Disponibilités parfois  limitées</a:t>
                      </a:r>
                    </a:p>
                    <a:p>
                      <a:r>
                        <a:rPr lang="fr-BE" sz="1600" dirty="0">
                          <a:latin typeface="+mj-lt"/>
                        </a:rPr>
                        <a:t>Méthodologie à renforcer</a:t>
                      </a:r>
                    </a:p>
                    <a:p>
                      <a:r>
                        <a:rPr lang="fr-BE" sz="1600" dirty="0">
                          <a:latin typeface="+mj-lt"/>
                        </a:rPr>
                        <a:t>Ateliers/Stages </a:t>
                      </a:r>
                      <a:r>
                        <a:rPr lang="fr-BE" sz="1600" dirty="0" err="1">
                          <a:latin typeface="+mj-lt"/>
                        </a:rPr>
                        <a:t>pair·es</a:t>
                      </a:r>
                      <a:r>
                        <a:rPr lang="fr-BE" sz="1600" dirty="0">
                          <a:latin typeface="+mj-lt"/>
                        </a:rPr>
                        <a:t> à </a:t>
                      </a:r>
                      <a:r>
                        <a:rPr lang="fr-BE" sz="1600" dirty="0" err="1">
                          <a:latin typeface="+mj-lt"/>
                        </a:rPr>
                        <a:t>pair·es</a:t>
                      </a:r>
                      <a:r>
                        <a:rPr lang="fr-BE" sz="1600" dirty="0">
                          <a:latin typeface="+mj-lt"/>
                        </a:rPr>
                        <a:t> en suspens</a:t>
                      </a:r>
                    </a:p>
                  </a:txBody>
                  <a:tcPr>
                    <a:solidFill>
                      <a:srgbClr val="E2F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67425"/>
                  </a:ext>
                </a:extLst>
              </a:tr>
              <a:tr h="660287"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Approche thématique</a:t>
                      </a:r>
                    </a:p>
                  </a:txBody>
                  <a:tcPr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Niches thématiques</a:t>
                      </a:r>
                    </a:p>
                    <a:p>
                      <a:r>
                        <a:rPr lang="fr-BE" sz="1600" dirty="0">
                          <a:latin typeface="+mj-lt"/>
                        </a:rPr>
                        <a:t>« Tête chercheuse »</a:t>
                      </a:r>
                    </a:p>
                    <a:p>
                      <a:r>
                        <a:rPr lang="fr-BE" sz="1600" dirty="0">
                          <a:latin typeface="+mj-lt"/>
                        </a:rPr>
                        <a:t>Valeur ajoutée de la Plateforme ELSA</a:t>
                      </a:r>
                    </a:p>
                  </a:txBody>
                  <a:tcPr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j-lt"/>
                        </a:rPr>
                        <a:t>Processus capitalisation &amp; diffusion à clarifier</a:t>
                      </a:r>
                    </a:p>
                    <a:p>
                      <a:r>
                        <a:rPr lang="fr-BE" sz="1600" dirty="0">
                          <a:latin typeface="+mj-lt"/>
                        </a:rPr>
                        <a:t>Certaines thématiques à dynamiser</a:t>
                      </a:r>
                    </a:p>
                  </a:txBody>
                  <a:tcPr>
                    <a:solidFill>
                      <a:srgbClr val="E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56662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9D8D4F0-8A8D-07AC-7E6B-C4F007ABDB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6" t="35829" r="32169" b="42194"/>
          <a:stretch/>
        </p:blipFill>
        <p:spPr bwMode="auto">
          <a:xfrm>
            <a:off x="3770692" y="5437300"/>
            <a:ext cx="1602616" cy="11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05939F-867A-4D58-BB57-D9AB0BFB94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t="7395" r="65278" b="81754"/>
          <a:stretch/>
        </p:blipFill>
        <p:spPr bwMode="auto">
          <a:xfrm>
            <a:off x="6732240" y="5456064"/>
            <a:ext cx="1214767" cy="110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86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23C3BC-BD2D-4051-BE87-3864B24C0D5C}"/>
              </a:ext>
            </a:extLst>
          </p:cNvPr>
          <p:cNvSpPr txBox="1">
            <a:spLocks/>
          </p:cNvSpPr>
          <p:nvPr/>
        </p:nvSpPr>
        <p:spPr>
          <a:xfrm>
            <a:off x="1043608" y="1268760"/>
            <a:ext cx="7416824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b-LU" dirty="0"/>
              <a:t>Thématiques phares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94B70D-C5EA-F84A-BB60-C1D9FF14FEF2}"/>
              </a:ext>
            </a:extLst>
          </p:cNvPr>
          <p:cNvGrpSpPr/>
          <p:nvPr/>
        </p:nvGrpSpPr>
        <p:grpSpPr>
          <a:xfrm>
            <a:off x="524048" y="3343421"/>
            <a:ext cx="2407909" cy="853679"/>
            <a:chOff x="652453" y="3564474"/>
            <a:chExt cx="2448272" cy="622434"/>
          </a:xfrm>
          <a:solidFill>
            <a:srgbClr val="FFFFCC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7CE647E-A4FB-0736-10A3-41A0FDE54B96}"/>
                </a:ext>
              </a:extLst>
            </p:cNvPr>
            <p:cNvSpPr/>
            <p:nvPr/>
          </p:nvSpPr>
          <p:spPr>
            <a:xfrm>
              <a:off x="652453" y="3564474"/>
              <a:ext cx="2448272" cy="6224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5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16F25E-EA39-04D5-8265-5709C3AA4D8F}"/>
                </a:ext>
              </a:extLst>
            </p:cNvPr>
            <p:cNvSpPr txBox="1"/>
            <p:nvPr/>
          </p:nvSpPr>
          <p:spPr>
            <a:xfrm>
              <a:off x="860650" y="3739934"/>
              <a:ext cx="1896915" cy="2356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500" b="1" dirty="0">
                  <a:solidFill>
                    <a:schemeClr val="accent5"/>
                  </a:solidFill>
                  <a:latin typeface="+mj-lt"/>
                </a:rPr>
                <a:t>GENRE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90BCF9-A120-E34E-E0B6-CB42C557C811}"/>
              </a:ext>
            </a:extLst>
          </p:cNvPr>
          <p:cNvGrpSpPr/>
          <p:nvPr/>
        </p:nvGrpSpPr>
        <p:grpSpPr>
          <a:xfrm>
            <a:off x="3321750" y="2032787"/>
            <a:ext cx="2407909" cy="853679"/>
            <a:chOff x="928193" y="2590350"/>
            <a:chExt cx="2448272" cy="622434"/>
          </a:xfrm>
          <a:solidFill>
            <a:srgbClr val="FFFFCC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B789A2F-A9BB-84ED-2A27-3C45312F0624}"/>
                </a:ext>
              </a:extLst>
            </p:cNvPr>
            <p:cNvSpPr/>
            <p:nvPr/>
          </p:nvSpPr>
          <p:spPr>
            <a:xfrm>
              <a:off x="928193" y="2590350"/>
              <a:ext cx="2448272" cy="6224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5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608218-6A58-1E07-B8D9-8A1DFC4934D7}"/>
                </a:ext>
              </a:extLst>
            </p:cNvPr>
            <p:cNvSpPr txBox="1"/>
            <p:nvPr/>
          </p:nvSpPr>
          <p:spPr>
            <a:xfrm>
              <a:off x="1203872" y="2669668"/>
              <a:ext cx="1896915" cy="4039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500" b="1" dirty="0">
                  <a:solidFill>
                    <a:schemeClr val="accent5"/>
                  </a:solidFill>
                  <a:latin typeface="+mj-lt"/>
                </a:rPr>
                <a:t>STRUCTURATION ASSOCIATIVE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EED67D-4840-ED40-B98F-A8F907C65835}"/>
              </a:ext>
            </a:extLst>
          </p:cNvPr>
          <p:cNvGrpSpPr/>
          <p:nvPr/>
        </p:nvGrpSpPr>
        <p:grpSpPr>
          <a:xfrm>
            <a:off x="6043113" y="3340297"/>
            <a:ext cx="2407909" cy="853679"/>
            <a:chOff x="1090400" y="3537455"/>
            <a:chExt cx="2448272" cy="622434"/>
          </a:xfrm>
          <a:solidFill>
            <a:srgbClr val="FFFFCC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931D24-DC52-5213-749C-7203BDD94827}"/>
                </a:ext>
              </a:extLst>
            </p:cNvPr>
            <p:cNvSpPr/>
            <p:nvPr/>
          </p:nvSpPr>
          <p:spPr>
            <a:xfrm>
              <a:off x="1090400" y="3537455"/>
              <a:ext cx="2448272" cy="6224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5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A1D2CE-CC2C-7055-2D04-02BA7037A49E}"/>
                </a:ext>
              </a:extLst>
            </p:cNvPr>
            <p:cNvSpPr txBox="1"/>
            <p:nvPr/>
          </p:nvSpPr>
          <p:spPr>
            <a:xfrm>
              <a:off x="1276965" y="3626852"/>
              <a:ext cx="2188840" cy="4039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500" b="1" dirty="0">
                  <a:solidFill>
                    <a:schemeClr val="accent5"/>
                  </a:solidFill>
                  <a:latin typeface="+mj-lt"/>
                </a:rPr>
                <a:t>EVALUATION DE LA QUALITE</a:t>
              </a: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1B94EBBC-641C-F956-C822-070F672CAE83}"/>
              </a:ext>
            </a:extLst>
          </p:cNvPr>
          <p:cNvSpPr/>
          <p:nvPr/>
        </p:nvSpPr>
        <p:spPr>
          <a:xfrm>
            <a:off x="3321750" y="4794858"/>
            <a:ext cx="2407909" cy="853679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5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B0C726-EC83-37E0-B216-E7C27232F86D}"/>
              </a:ext>
            </a:extLst>
          </p:cNvPr>
          <p:cNvSpPr txBox="1"/>
          <p:nvPr/>
        </p:nvSpPr>
        <p:spPr>
          <a:xfrm>
            <a:off x="3599701" y="5016267"/>
            <a:ext cx="1865642" cy="3231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500" b="1" dirty="0">
                <a:solidFill>
                  <a:schemeClr val="accent5"/>
                </a:solidFill>
                <a:latin typeface="+mj-lt"/>
              </a:rPr>
              <a:t>CAPITALISATION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E861A0F-6D7A-CE2D-E65A-3D16E74792F4}"/>
              </a:ext>
            </a:extLst>
          </p:cNvPr>
          <p:cNvGrpSpPr/>
          <p:nvPr/>
        </p:nvGrpSpPr>
        <p:grpSpPr>
          <a:xfrm>
            <a:off x="524048" y="3343421"/>
            <a:ext cx="2407909" cy="853679"/>
            <a:chOff x="730244" y="766129"/>
            <a:chExt cx="2407909" cy="85367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6836CF7-2F94-701F-DD0A-78D2C25438A2}"/>
                </a:ext>
              </a:extLst>
            </p:cNvPr>
            <p:cNvSpPr/>
            <p:nvPr/>
          </p:nvSpPr>
          <p:spPr>
            <a:xfrm>
              <a:off x="730244" y="766129"/>
              <a:ext cx="2407909" cy="85367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5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5D330E-7A3C-D3B4-EF87-A448D84C36FA}"/>
                </a:ext>
              </a:extLst>
            </p:cNvPr>
            <p:cNvSpPr txBox="1"/>
            <p:nvPr/>
          </p:nvSpPr>
          <p:spPr>
            <a:xfrm>
              <a:off x="956256" y="1018155"/>
              <a:ext cx="1865642" cy="3231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500" b="1" dirty="0">
                  <a:latin typeface="+mj-lt"/>
                </a:rPr>
                <a:t>GENRE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CAA7A2-BDC3-441F-48B4-A2F971E596FF}"/>
              </a:ext>
            </a:extLst>
          </p:cNvPr>
          <p:cNvGrpSpPr/>
          <p:nvPr/>
        </p:nvGrpSpPr>
        <p:grpSpPr>
          <a:xfrm>
            <a:off x="3307551" y="2022005"/>
            <a:ext cx="2407909" cy="853679"/>
            <a:chOff x="640476" y="3163057"/>
            <a:chExt cx="2407909" cy="85367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63F36C5-85DE-3B7A-3A1F-4EDA99140AEB}"/>
                </a:ext>
              </a:extLst>
            </p:cNvPr>
            <p:cNvSpPr/>
            <p:nvPr/>
          </p:nvSpPr>
          <p:spPr>
            <a:xfrm>
              <a:off x="640476" y="3163057"/>
              <a:ext cx="2407909" cy="85367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5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B38B43-F862-0FFF-BC68-01947FAFC431}"/>
                </a:ext>
              </a:extLst>
            </p:cNvPr>
            <p:cNvSpPr txBox="1"/>
            <p:nvPr/>
          </p:nvSpPr>
          <p:spPr>
            <a:xfrm>
              <a:off x="932626" y="3320126"/>
              <a:ext cx="1829768" cy="55399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500" b="1" dirty="0">
                  <a:latin typeface="+mj-lt"/>
                </a:rPr>
                <a:t>STRUCTURATION ASSOCIATIVE</a:t>
              </a: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F5276C0-DC01-B970-BB41-DBFCA020F845}"/>
              </a:ext>
            </a:extLst>
          </p:cNvPr>
          <p:cNvSpPr/>
          <p:nvPr/>
        </p:nvSpPr>
        <p:spPr>
          <a:xfrm>
            <a:off x="6067069" y="3343421"/>
            <a:ext cx="2407909" cy="8536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5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1FC119-3FED-B879-0B0D-47AC169ACEB0}"/>
              </a:ext>
            </a:extLst>
          </p:cNvPr>
          <p:cNvSpPr txBox="1"/>
          <p:nvPr/>
        </p:nvSpPr>
        <p:spPr>
          <a:xfrm>
            <a:off x="6372199" y="3500490"/>
            <a:ext cx="1816787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500" b="1" dirty="0">
                <a:latin typeface="+mj-lt"/>
              </a:rPr>
              <a:t>EVALUATION DE LA QUALITE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E551A85-8AA6-EE10-1CC6-374B82F19EF3}"/>
              </a:ext>
            </a:extLst>
          </p:cNvPr>
          <p:cNvSpPr/>
          <p:nvPr/>
        </p:nvSpPr>
        <p:spPr>
          <a:xfrm>
            <a:off x="3328567" y="4776215"/>
            <a:ext cx="2407909" cy="8536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5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1D85CF-1363-EA5E-55F0-4A068120F9CB}"/>
              </a:ext>
            </a:extLst>
          </p:cNvPr>
          <p:cNvSpPr txBox="1"/>
          <p:nvPr/>
        </p:nvSpPr>
        <p:spPr>
          <a:xfrm>
            <a:off x="3617433" y="5004779"/>
            <a:ext cx="1865642" cy="3231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500" b="1" dirty="0">
                <a:latin typeface="+mj-lt"/>
              </a:rPr>
              <a:t>CAPITALISATION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610672-B852-56EC-B900-5546C10AE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8" t="41427" r="5998" b="35669"/>
          <a:stretch/>
        </p:blipFill>
        <p:spPr bwMode="auto">
          <a:xfrm>
            <a:off x="3999249" y="3166529"/>
            <a:ext cx="1145501" cy="153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3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C3C136-AF9E-425C-AC01-16BACC86194A}"/>
              </a:ext>
            </a:extLst>
          </p:cNvPr>
          <p:cNvSpPr txBox="1">
            <a:spLocks/>
          </p:cNvSpPr>
          <p:nvPr/>
        </p:nvSpPr>
        <p:spPr>
          <a:xfrm>
            <a:off x="1043608" y="1268760"/>
            <a:ext cx="7416824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b-LU" dirty="0"/>
              <a:t>Résumé des tendances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1856F-6AC7-4D62-9325-19A9B7B4E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241810"/>
            <a:ext cx="1584176" cy="1261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4A233-1CDD-A589-CA0A-6653B01087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45FF-4E03-4AE1-9371-21A6A471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1916832"/>
            <a:ext cx="7992888" cy="436910"/>
          </a:xfrm>
        </p:spPr>
        <p:txBody>
          <a:bodyPr/>
          <a:lstStyle/>
          <a:p>
            <a:r>
              <a:rPr lang="fr-BE" dirty="0"/>
              <a:t>La Plateforme ELSA: 20 ans d’action…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CD8876-8029-46E0-8511-453E9F8661EC}"/>
              </a:ext>
            </a:extLst>
          </p:cNvPr>
          <p:cNvSpPr/>
          <p:nvPr/>
        </p:nvSpPr>
        <p:spPr>
          <a:xfrm>
            <a:off x="755576" y="2636912"/>
            <a:ext cx="7375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fr-FR" sz="2200" b="1" dirty="0">
                <a:solidFill>
                  <a:schemeClr val="accent5"/>
                </a:solidFill>
                <a:latin typeface="+mj-lt"/>
              </a:rPr>
              <a:t>… des effets et des impacts 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8038A6-0532-9A7B-A31F-CD158ACB6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3" t="22087" r="34124" b="38852"/>
          <a:stretch/>
        </p:blipFill>
        <p:spPr bwMode="auto">
          <a:xfrm>
            <a:off x="3639714" y="3429000"/>
            <a:ext cx="1864572" cy="2501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369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23C3BC-BD2D-4051-BE87-3864B24C0D5C}"/>
              </a:ext>
            </a:extLst>
          </p:cNvPr>
          <p:cNvSpPr txBox="1">
            <a:spLocks/>
          </p:cNvSpPr>
          <p:nvPr/>
        </p:nvSpPr>
        <p:spPr>
          <a:xfrm>
            <a:off x="356997" y="1526176"/>
            <a:ext cx="8430006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FR" sz="3200" b="1" dirty="0">
                <a:latin typeface="+mj-lt"/>
              </a:rPr>
              <a:t>Sur le partage d’expérience, mutualisation et complémentarités d’action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8D41F6-F4FC-448B-A66C-AA95864A5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30627"/>
              </p:ext>
            </p:extLst>
          </p:nvPr>
        </p:nvGraphicFramePr>
        <p:xfrm>
          <a:off x="776164" y="2729764"/>
          <a:ext cx="7591672" cy="1905512"/>
        </p:xfrm>
        <a:graphic>
          <a:graphicData uri="http://schemas.openxmlformats.org/drawingml/2006/table">
            <a:tbl>
              <a:tblPr firstRow="1" bandRow="1"/>
              <a:tblGrid>
                <a:gridCol w="5235996">
                  <a:extLst>
                    <a:ext uri="{9D8B030D-6E8A-4147-A177-3AD203B41FA5}">
                      <a16:colId xmlns:a16="http://schemas.microsoft.com/office/drawing/2014/main" val="375580293"/>
                    </a:ext>
                  </a:extLst>
                </a:gridCol>
                <a:gridCol w="2355676">
                  <a:extLst>
                    <a:ext uri="{9D8B030D-6E8A-4147-A177-3AD203B41FA5}">
                      <a16:colId xmlns:a16="http://schemas.microsoft.com/office/drawing/2014/main" val="1020842371"/>
                    </a:ext>
                  </a:extLst>
                </a:gridCol>
              </a:tblGrid>
              <a:tr h="3391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fr-BE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Intensité des effets</a:t>
                      </a:r>
                      <a:endParaRPr lang="fr-BE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681381"/>
                  </a:ext>
                </a:extLst>
              </a:tr>
              <a:tr h="3915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Partage d’information &amp; échange d’expériences</a:t>
                      </a:r>
                      <a:endParaRPr lang="fr-BE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MARQUEE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63135"/>
                  </a:ext>
                </a:extLst>
              </a:tr>
              <a:tr h="3915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&amp; transfert de compétences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MOYENNNE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187239"/>
                  </a:ext>
                </a:extLst>
              </a:tr>
              <a:tr h="3915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Capitalisation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EFFORTS INEGAUX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670205"/>
                  </a:ext>
                </a:extLst>
              </a:tr>
              <a:tr h="3915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Mise en réseau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CONSOLIDER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1322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C3CC2E-E09E-8D1C-C10F-AC818C646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15232"/>
              </p:ext>
            </p:extLst>
          </p:nvPr>
        </p:nvGraphicFramePr>
        <p:xfrm>
          <a:off x="776164" y="4635276"/>
          <a:ext cx="7591588" cy="391579"/>
        </p:xfrm>
        <a:graphic>
          <a:graphicData uri="http://schemas.openxmlformats.org/drawingml/2006/table">
            <a:tbl>
              <a:tblPr firstRow="1" bandRow="1"/>
              <a:tblGrid>
                <a:gridCol w="5237737">
                  <a:extLst>
                    <a:ext uri="{9D8B030D-6E8A-4147-A177-3AD203B41FA5}">
                      <a16:colId xmlns:a16="http://schemas.microsoft.com/office/drawing/2014/main" val="4035076071"/>
                    </a:ext>
                  </a:extLst>
                </a:gridCol>
                <a:gridCol w="2353851">
                  <a:extLst>
                    <a:ext uri="{9D8B030D-6E8A-4147-A177-3AD203B41FA5}">
                      <a16:colId xmlns:a16="http://schemas.microsoft.com/office/drawing/2014/main" val="1759813701"/>
                    </a:ext>
                  </a:extLst>
                </a:gridCol>
              </a:tblGrid>
              <a:tr h="3915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Mutualisation et complémentarités d’action</a:t>
                      </a:r>
                      <a:endParaRPr lang="fr-BE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ETABLIS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91311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B14405-2EEE-5454-7851-0E77CAA72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1576"/>
              </p:ext>
            </p:extLst>
          </p:nvPr>
        </p:nvGraphicFramePr>
        <p:xfrm>
          <a:off x="779730" y="5036334"/>
          <a:ext cx="7588022" cy="391579"/>
        </p:xfrm>
        <a:graphic>
          <a:graphicData uri="http://schemas.openxmlformats.org/drawingml/2006/table">
            <a:tbl>
              <a:tblPr firstRow="1" bandRow="1"/>
              <a:tblGrid>
                <a:gridCol w="5234171">
                  <a:extLst>
                    <a:ext uri="{9D8B030D-6E8A-4147-A177-3AD203B41FA5}">
                      <a16:colId xmlns:a16="http://schemas.microsoft.com/office/drawing/2014/main" val="2239720558"/>
                    </a:ext>
                  </a:extLst>
                </a:gridCol>
                <a:gridCol w="2353851">
                  <a:extLst>
                    <a:ext uri="{9D8B030D-6E8A-4147-A177-3AD203B41FA5}">
                      <a16:colId xmlns:a16="http://schemas.microsoft.com/office/drawing/2014/main" val="1509770510"/>
                    </a:ext>
                  </a:extLst>
                </a:gridCol>
              </a:tblGrid>
              <a:tr h="3915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Accompagnement individuel – action directe de soutien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INSUFFISANTE</a:t>
                      </a:r>
                      <a:endParaRPr lang="fr-BE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56430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6825B1C-BB37-41A2-B0BF-33F59AC77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25260" r="59825" b="53030"/>
          <a:stretch/>
        </p:blipFill>
        <p:spPr bwMode="auto">
          <a:xfrm>
            <a:off x="251755" y="3374571"/>
            <a:ext cx="563253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825B1C-BB37-41A2-B0BF-33F59AC77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25260" r="59825" b="53030"/>
          <a:stretch/>
        </p:blipFill>
        <p:spPr bwMode="auto">
          <a:xfrm>
            <a:off x="251755" y="4551676"/>
            <a:ext cx="563253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853181"/>
      </p:ext>
    </p:extLst>
  </p:cSld>
  <p:clrMapOvr>
    <a:masterClrMapping/>
  </p:clrMapOvr>
</p:sld>
</file>

<file path=ppt/theme/theme1.xml><?xml version="1.0" encoding="utf-8"?>
<a:theme xmlns:a="http://schemas.openxmlformats.org/drawingml/2006/main" name="Artemis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temis template 2019.potx" id="{542A8B0F-80FA-4B59-BAB1-C7C97F575FE9}" vid="{8B80E6E5-B3FE-480B-ABD1-6C9549D371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Artemis template 2019</Template>
  <TotalTime>4068</TotalTime>
  <Words>883</Words>
  <Application>Microsoft Office PowerPoint</Application>
  <PresentationFormat>On-screen Show (4:3)</PresentationFormat>
  <Paragraphs>154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CIDFont+F1</vt:lpstr>
      <vt:lpstr>Palatino</vt:lpstr>
      <vt:lpstr>Times New Roman</vt:lpstr>
      <vt:lpstr>Artemis template 2014</vt:lpstr>
      <vt:lpstr>ETUDE D’EFFETS ET D’IMPACT (EEI)  PLATEFORME ELSA : 20 ANS D’APPUI AU CHANGEMENT AVEC ET AUPRES D’ASSOCIATIONS DE LUTTE CONTRE LE VIH/SIDA ET DE LUTTE POUR LES DROITS EN SANTE SEXUELLE ET REPRODUCTIVE</vt:lpstr>
      <vt:lpstr>Présentation des résultats de l’EEI</vt:lpstr>
      <vt:lpstr>La Plateforme ELSA: 20 ans d’action…</vt:lpstr>
      <vt:lpstr>PowerPoint Presentation</vt:lpstr>
      <vt:lpstr>PowerPoint Presentation</vt:lpstr>
      <vt:lpstr>PowerPoint Presentation</vt:lpstr>
      <vt:lpstr>PowerPoint Presentation</vt:lpstr>
      <vt:lpstr>La Plateforme ELSA: 20 ans d’action…</vt:lpstr>
      <vt:lpstr>PowerPoint Presentation</vt:lpstr>
      <vt:lpstr>PowerPoint Presentation</vt:lpstr>
      <vt:lpstr>La Plateforme ELSA: 20 ans d’action…</vt:lpstr>
      <vt:lpstr>PowerPoint Presentation</vt:lpstr>
      <vt:lpstr>PowerPoint Presentation</vt:lpstr>
      <vt:lpstr>PowerPoint Presentation</vt:lpstr>
      <vt:lpstr>La Plateforme ELSA: 20 ans d’action…</vt:lpstr>
      <vt:lpstr>PowerPoint Presentation</vt:lpstr>
      <vt:lpstr>Discussion -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Sandrine Beaujean</dc:creator>
  <cp:lastModifiedBy>Virginie Kremer</cp:lastModifiedBy>
  <cp:revision>282</cp:revision>
  <cp:lastPrinted>2019-10-14T08:53:38Z</cp:lastPrinted>
  <dcterms:created xsi:type="dcterms:W3CDTF">2019-05-03T14:26:56Z</dcterms:created>
  <dcterms:modified xsi:type="dcterms:W3CDTF">2022-05-10T15:43:29Z</dcterms:modified>
</cp:coreProperties>
</file>