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4" r:id="rId5"/>
    <p:sldId id="265" r:id="rId6"/>
    <p:sldId id="259" r:id="rId7"/>
    <p:sldId id="262" r:id="rId8"/>
    <p:sldId id="271" r:id="rId9"/>
    <p:sldId id="266" r:id="rId10"/>
    <p:sldId id="267" r:id="rId11"/>
    <p:sldId id="272" r:id="rId12"/>
    <p:sldId id="269" r:id="rId13"/>
    <p:sldId id="270" r:id="rId14"/>
    <p:sldId id="263" r:id="rId15"/>
    <p:sldId id="260"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79046"/>
    <a:srgbClr val="A82022"/>
    <a:srgbClr val="F3CF2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47" d="100"/>
          <a:sy n="47" d="100"/>
        </p:scale>
        <p:origin x="-120" y="-66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EB830E2-5B45-4C81-8D1A-46B6390061D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77F2A862-B6D1-479A-9E05-EBB3393EAD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F0163698-E507-4A96-9572-012EF73250AC}"/>
              </a:ext>
            </a:extLst>
          </p:cNvPr>
          <p:cNvSpPr>
            <a:spLocks noGrp="1"/>
          </p:cNvSpPr>
          <p:nvPr>
            <p:ph type="dt" sz="half" idx="10"/>
          </p:nvPr>
        </p:nvSpPr>
        <p:spPr/>
        <p:txBody>
          <a:bodyPr/>
          <a:lstStyle/>
          <a:p>
            <a:fld id="{F21609BD-EE2E-46DB-BD6C-BA3FBBF166DF}" type="datetimeFigureOut">
              <a:rPr lang="fr-FR" smtClean="0"/>
              <a:pPr/>
              <a:t>17/03/2022</a:t>
            </a:fld>
            <a:endParaRPr lang="fr-FR"/>
          </a:p>
        </p:txBody>
      </p:sp>
      <p:sp>
        <p:nvSpPr>
          <p:cNvPr id="5" name="Espace réservé du pied de page 4">
            <a:extLst>
              <a:ext uri="{FF2B5EF4-FFF2-40B4-BE49-F238E27FC236}">
                <a16:creationId xmlns:a16="http://schemas.microsoft.com/office/drawing/2014/main" xmlns="" id="{8D0FC7DF-4BA6-4541-8AC5-42050135A9A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AAA0FA9-DA74-4548-A536-67D6A7D74A6B}"/>
              </a:ext>
            </a:extLst>
          </p:cNvPr>
          <p:cNvSpPr>
            <a:spLocks noGrp="1"/>
          </p:cNvSpPr>
          <p:nvPr>
            <p:ph type="sldNum" sz="quarter" idx="12"/>
          </p:nvPr>
        </p:nvSpPr>
        <p:spPr/>
        <p:txBody>
          <a:bodyPr/>
          <a:lstStyle/>
          <a:p>
            <a:fld id="{62AB647B-7BC6-475C-9E38-FCE2CB0EA401}" type="slidenum">
              <a:rPr lang="fr-FR" smtClean="0"/>
              <a:pPr/>
              <a:t>‹N°›</a:t>
            </a:fld>
            <a:endParaRPr lang="fr-FR"/>
          </a:p>
        </p:txBody>
      </p:sp>
    </p:spTree>
    <p:extLst>
      <p:ext uri="{BB962C8B-B14F-4D97-AF65-F5344CB8AC3E}">
        <p14:creationId xmlns:p14="http://schemas.microsoft.com/office/powerpoint/2010/main" xmlns="" val="4110648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6F7C7B6-308E-4548-A567-1CF3DF4EFDA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5B0F6613-B196-4D19-8200-8A0558A9020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A0F0C17E-B7F1-4B3A-A08A-1F10B8BE10F3}"/>
              </a:ext>
            </a:extLst>
          </p:cNvPr>
          <p:cNvSpPr>
            <a:spLocks noGrp="1"/>
          </p:cNvSpPr>
          <p:nvPr>
            <p:ph type="dt" sz="half" idx="10"/>
          </p:nvPr>
        </p:nvSpPr>
        <p:spPr/>
        <p:txBody>
          <a:bodyPr/>
          <a:lstStyle/>
          <a:p>
            <a:fld id="{F21609BD-EE2E-46DB-BD6C-BA3FBBF166DF}" type="datetimeFigureOut">
              <a:rPr lang="fr-FR" smtClean="0"/>
              <a:pPr/>
              <a:t>17/03/2022</a:t>
            </a:fld>
            <a:endParaRPr lang="fr-FR"/>
          </a:p>
        </p:txBody>
      </p:sp>
      <p:sp>
        <p:nvSpPr>
          <p:cNvPr id="5" name="Espace réservé du pied de page 4">
            <a:extLst>
              <a:ext uri="{FF2B5EF4-FFF2-40B4-BE49-F238E27FC236}">
                <a16:creationId xmlns:a16="http://schemas.microsoft.com/office/drawing/2014/main" xmlns="" id="{C5871366-674C-4C58-80DE-B74D49C9705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07447FA0-9385-4BBA-A9E3-133713F60327}"/>
              </a:ext>
            </a:extLst>
          </p:cNvPr>
          <p:cNvSpPr>
            <a:spLocks noGrp="1"/>
          </p:cNvSpPr>
          <p:nvPr>
            <p:ph type="sldNum" sz="quarter" idx="12"/>
          </p:nvPr>
        </p:nvSpPr>
        <p:spPr/>
        <p:txBody>
          <a:bodyPr/>
          <a:lstStyle/>
          <a:p>
            <a:fld id="{62AB647B-7BC6-475C-9E38-FCE2CB0EA401}" type="slidenum">
              <a:rPr lang="fr-FR" smtClean="0"/>
              <a:pPr/>
              <a:t>‹N°›</a:t>
            </a:fld>
            <a:endParaRPr lang="fr-FR"/>
          </a:p>
        </p:txBody>
      </p:sp>
    </p:spTree>
    <p:extLst>
      <p:ext uri="{BB962C8B-B14F-4D97-AF65-F5344CB8AC3E}">
        <p14:creationId xmlns:p14="http://schemas.microsoft.com/office/powerpoint/2010/main" xmlns="" val="664472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97DC1C51-C566-41DF-9595-20D1A01C75E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245E5A37-3E98-4F37-B639-929BC0B7257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21DE66B9-877D-49D3-92BD-D8DFA7666A57}"/>
              </a:ext>
            </a:extLst>
          </p:cNvPr>
          <p:cNvSpPr>
            <a:spLocks noGrp="1"/>
          </p:cNvSpPr>
          <p:nvPr>
            <p:ph type="dt" sz="half" idx="10"/>
          </p:nvPr>
        </p:nvSpPr>
        <p:spPr/>
        <p:txBody>
          <a:bodyPr/>
          <a:lstStyle/>
          <a:p>
            <a:fld id="{F21609BD-EE2E-46DB-BD6C-BA3FBBF166DF}" type="datetimeFigureOut">
              <a:rPr lang="fr-FR" smtClean="0"/>
              <a:pPr/>
              <a:t>17/03/2022</a:t>
            </a:fld>
            <a:endParaRPr lang="fr-FR"/>
          </a:p>
        </p:txBody>
      </p:sp>
      <p:sp>
        <p:nvSpPr>
          <p:cNvPr id="5" name="Espace réservé du pied de page 4">
            <a:extLst>
              <a:ext uri="{FF2B5EF4-FFF2-40B4-BE49-F238E27FC236}">
                <a16:creationId xmlns:a16="http://schemas.microsoft.com/office/drawing/2014/main" xmlns="" id="{B5BAE565-B46A-4B0F-B096-01FAB9EDC5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1954F931-C4CC-4EE8-939A-600CD395296A}"/>
              </a:ext>
            </a:extLst>
          </p:cNvPr>
          <p:cNvSpPr>
            <a:spLocks noGrp="1"/>
          </p:cNvSpPr>
          <p:nvPr>
            <p:ph type="sldNum" sz="quarter" idx="12"/>
          </p:nvPr>
        </p:nvSpPr>
        <p:spPr/>
        <p:txBody>
          <a:bodyPr/>
          <a:lstStyle/>
          <a:p>
            <a:fld id="{62AB647B-7BC6-475C-9E38-FCE2CB0EA401}" type="slidenum">
              <a:rPr lang="fr-FR" smtClean="0"/>
              <a:pPr/>
              <a:t>‹N°›</a:t>
            </a:fld>
            <a:endParaRPr lang="fr-FR"/>
          </a:p>
        </p:txBody>
      </p:sp>
    </p:spTree>
    <p:extLst>
      <p:ext uri="{BB962C8B-B14F-4D97-AF65-F5344CB8AC3E}">
        <p14:creationId xmlns:p14="http://schemas.microsoft.com/office/powerpoint/2010/main" xmlns="" val="3275537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0B42188-BDFB-48F9-98D0-CEA07AE2E76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6D5398DD-D0EB-46CF-8DFB-B0DBFBE0192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E433E1B4-E944-4996-A769-BCFA06032F58}"/>
              </a:ext>
            </a:extLst>
          </p:cNvPr>
          <p:cNvSpPr>
            <a:spLocks noGrp="1"/>
          </p:cNvSpPr>
          <p:nvPr>
            <p:ph type="dt" sz="half" idx="10"/>
          </p:nvPr>
        </p:nvSpPr>
        <p:spPr/>
        <p:txBody>
          <a:bodyPr/>
          <a:lstStyle/>
          <a:p>
            <a:fld id="{F21609BD-EE2E-46DB-BD6C-BA3FBBF166DF}" type="datetimeFigureOut">
              <a:rPr lang="fr-FR" smtClean="0"/>
              <a:pPr/>
              <a:t>17/03/2022</a:t>
            </a:fld>
            <a:endParaRPr lang="fr-FR"/>
          </a:p>
        </p:txBody>
      </p:sp>
      <p:sp>
        <p:nvSpPr>
          <p:cNvPr id="5" name="Espace réservé du pied de page 4">
            <a:extLst>
              <a:ext uri="{FF2B5EF4-FFF2-40B4-BE49-F238E27FC236}">
                <a16:creationId xmlns:a16="http://schemas.microsoft.com/office/drawing/2014/main" xmlns="" id="{DB66372D-3832-4DAB-BD51-1B13990B4F4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21FFE25-51F0-4D97-AAA8-AA80641E7FDF}"/>
              </a:ext>
            </a:extLst>
          </p:cNvPr>
          <p:cNvSpPr>
            <a:spLocks noGrp="1"/>
          </p:cNvSpPr>
          <p:nvPr>
            <p:ph type="sldNum" sz="quarter" idx="12"/>
          </p:nvPr>
        </p:nvSpPr>
        <p:spPr/>
        <p:txBody>
          <a:bodyPr/>
          <a:lstStyle/>
          <a:p>
            <a:fld id="{62AB647B-7BC6-475C-9E38-FCE2CB0EA401}" type="slidenum">
              <a:rPr lang="fr-FR" smtClean="0"/>
              <a:pPr/>
              <a:t>‹N°›</a:t>
            </a:fld>
            <a:endParaRPr lang="fr-FR"/>
          </a:p>
        </p:txBody>
      </p:sp>
    </p:spTree>
    <p:extLst>
      <p:ext uri="{BB962C8B-B14F-4D97-AF65-F5344CB8AC3E}">
        <p14:creationId xmlns:p14="http://schemas.microsoft.com/office/powerpoint/2010/main" xmlns="" val="1943171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3F80737-277E-42E0-870B-FA72AE7E136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3A5E3B12-C96D-487F-8117-2BCAFF3CC3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A39A7DA4-273C-404A-9E74-004D0B17C3F9}"/>
              </a:ext>
            </a:extLst>
          </p:cNvPr>
          <p:cNvSpPr>
            <a:spLocks noGrp="1"/>
          </p:cNvSpPr>
          <p:nvPr>
            <p:ph type="dt" sz="half" idx="10"/>
          </p:nvPr>
        </p:nvSpPr>
        <p:spPr/>
        <p:txBody>
          <a:bodyPr/>
          <a:lstStyle/>
          <a:p>
            <a:fld id="{F21609BD-EE2E-46DB-BD6C-BA3FBBF166DF}" type="datetimeFigureOut">
              <a:rPr lang="fr-FR" smtClean="0"/>
              <a:pPr/>
              <a:t>17/03/2022</a:t>
            </a:fld>
            <a:endParaRPr lang="fr-FR"/>
          </a:p>
        </p:txBody>
      </p:sp>
      <p:sp>
        <p:nvSpPr>
          <p:cNvPr id="5" name="Espace réservé du pied de page 4">
            <a:extLst>
              <a:ext uri="{FF2B5EF4-FFF2-40B4-BE49-F238E27FC236}">
                <a16:creationId xmlns:a16="http://schemas.microsoft.com/office/drawing/2014/main" xmlns="" id="{E0BC55F9-73C7-4205-B090-740927EC7A1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104457EA-EA94-495A-820C-945680FAEA3A}"/>
              </a:ext>
            </a:extLst>
          </p:cNvPr>
          <p:cNvSpPr>
            <a:spLocks noGrp="1"/>
          </p:cNvSpPr>
          <p:nvPr>
            <p:ph type="sldNum" sz="quarter" idx="12"/>
          </p:nvPr>
        </p:nvSpPr>
        <p:spPr/>
        <p:txBody>
          <a:bodyPr/>
          <a:lstStyle/>
          <a:p>
            <a:fld id="{62AB647B-7BC6-475C-9E38-FCE2CB0EA401}" type="slidenum">
              <a:rPr lang="fr-FR" smtClean="0"/>
              <a:pPr/>
              <a:t>‹N°›</a:t>
            </a:fld>
            <a:endParaRPr lang="fr-FR"/>
          </a:p>
        </p:txBody>
      </p:sp>
    </p:spTree>
    <p:extLst>
      <p:ext uri="{BB962C8B-B14F-4D97-AF65-F5344CB8AC3E}">
        <p14:creationId xmlns:p14="http://schemas.microsoft.com/office/powerpoint/2010/main" xmlns="" val="3549022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3471813-B6AC-4491-8351-84CED46D2C0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6B9BECD2-292C-446A-BAFC-BA2EF381E29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8675F1C8-6111-474C-A7BB-B8C540A1C6A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D92719A4-1976-41ED-B4B0-07A3C98C6353}"/>
              </a:ext>
            </a:extLst>
          </p:cNvPr>
          <p:cNvSpPr>
            <a:spLocks noGrp="1"/>
          </p:cNvSpPr>
          <p:nvPr>
            <p:ph type="dt" sz="half" idx="10"/>
          </p:nvPr>
        </p:nvSpPr>
        <p:spPr/>
        <p:txBody>
          <a:bodyPr/>
          <a:lstStyle/>
          <a:p>
            <a:fld id="{F21609BD-EE2E-46DB-BD6C-BA3FBBF166DF}" type="datetimeFigureOut">
              <a:rPr lang="fr-FR" smtClean="0"/>
              <a:pPr/>
              <a:t>17/03/2022</a:t>
            </a:fld>
            <a:endParaRPr lang="fr-FR"/>
          </a:p>
        </p:txBody>
      </p:sp>
      <p:sp>
        <p:nvSpPr>
          <p:cNvPr id="6" name="Espace réservé du pied de page 5">
            <a:extLst>
              <a:ext uri="{FF2B5EF4-FFF2-40B4-BE49-F238E27FC236}">
                <a16:creationId xmlns:a16="http://schemas.microsoft.com/office/drawing/2014/main" xmlns="" id="{B4F7FAC3-FB31-4FDA-AEC6-A6A2A5511D7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70AFAD67-801B-420E-8DBF-8C9C4F47B10E}"/>
              </a:ext>
            </a:extLst>
          </p:cNvPr>
          <p:cNvSpPr>
            <a:spLocks noGrp="1"/>
          </p:cNvSpPr>
          <p:nvPr>
            <p:ph type="sldNum" sz="quarter" idx="12"/>
          </p:nvPr>
        </p:nvSpPr>
        <p:spPr/>
        <p:txBody>
          <a:bodyPr/>
          <a:lstStyle/>
          <a:p>
            <a:fld id="{62AB647B-7BC6-475C-9E38-FCE2CB0EA401}" type="slidenum">
              <a:rPr lang="fr-FR" smtClean="0"/>
              <a:pPr/>
              <a:t>‹N°›</a:t>
            </a:fld>
            <a:endParaRPr lang="fr-FR"/>
          </a:p>
        </p:txBody>
      </p:sp>
    </p:spTree>
    <p:extLst>
      <p:ext uri="{BB962C8B-B14F-4D97-AF65-F5344CB8AC3E}">
        <p14:creationId xmlns:p14="http://schemas.microsoft.com/office/powerpoint/2010/main" xmlns="" val="1683681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115BC7E-FB82-498C-B1C8-C004E88E219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28209D49-84AD-4269-A022-BED154A0C9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13696FFB-4FD8-4F86-8D2E-F4810BD7D0D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438A195B-6C20-428E-8AEA-0217337D69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BD6D892B-C55E-4561-A9FB-BAEA2F0E3A9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B71A27DE-B5E7-4C05-8771-29701D15C6DC}"/>
              </a:ext>
            </a:extLst>
          </p:cNvPr>
          <p:cNvSpPr>
            <a:spLocks noGrp="1"/>
          </p:cNvSpPr>
          <p:nvPr>
            <p:ph type="dt" sz="half" idx="10"/>
          </p:nvPr>
        </p:nvSpPr>
        <p:spPr/>
        <p:txBody>
          <a:bodyPr/>
          <a:lstStyle/>
          <a:p>
            <a:fld id="{F21609BD-EE2E-46DB-BD6C-BA3FBBF166DF}" type="datetimeFigureOut">
              <a:rPr lang="fr-FR" smtClean="0"/>
              <a:pPr/>
              <a:t>17/03/2022</a:t>
            </a:fld>
            <a:endParaRPr lang="fr-FR"/>
          </a:p>
        </p:txBody>
      </p:sp>
      <p:sp>
        <p:nvSpPr>
          <p:cNvPr id="8" name="Espace réservé du pied de page 7">
            <a:extLst>
              <a:ext uri="{FF2B5EF4-FFF2-40B4-BE49-F238E27FC236}">
                <a16:creationId xmlns:a16="http://schemas.microsoft.com/office/drawing/2014/main" xmlns="" id="{8E795324-D56F-483C-BFB4-153DE21E5E4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02BA5A06-71EC-4DD7-AD1E-9F510D195E97}"/>
              </a:ext>
            </a:extLst>
          </p:cNvPr>
          <p:cNvSpPr>
            <a:spLocks noGrp="1"/>
          </p:cNvSpPr>
          <p:nvPr>
            <p:ph type="sldNum" sz="quarter" idx="12"/>
          </p:nvPr>
        </p:nvSpPr>
        <p:spPr/>
        <p:txBody>
          <a:bodyPr/>
          <a:lstStyle/>
          <a:p>
            <a:fld id="{62AB647B-7BC6-475C-9E38-FCE2CB0EA401}" type="slidenum">
              <a:rPr lang="fr-FR" smtClean="0"/>
              <a:pPr/>
              <a:t>‹N°›</a:t>
            </a:fld>
            <a:endParaRPr lang="fr-FR"/>
          </a:p>
        </p:txBody>
      </p:sp>
    </p:spTree>
    <p:extLst>
      <p:ext uri="{BB962C8B-B14F-4D97-AF65-F5344CB8AC3E}">
        <p14:creationId xmlns:p14="http://schemas.microsoft.com/office/powerpoint/2010/main" xmlns="" val="3668346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1EA1621-7641-4E25-8729-07E14F50BC2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B77F7293-BEA1-4D7E-B251-83BCB122BF7D}"/>
              </a:ext>
            </a:extLst>
          </p:cNvPr>
          <p:cNvSpPr>
            <a:spLocks noGrp="1"/>
          </p:cNvSpPr>
          <p:nvPr>
            <p:ph type="dt" sz="half" idx="10"/>
          </p:nvPr>
        </p:nvSpPr>
        <p:spPr/>
        <p:txBody>
          <a:bodyPr/>
          <a:lstStyle/>
          <a:p>
            <a:fld id="{F21609BD-EE2E-46DB-BD6C-BA3FBBF166DF}" type="datetimeFigureOut">
              <a:rPr lang="fr-FR" smtClean="0"/>
              <a:pPr/>
              <a:t>17/03/2022</a:t>
            </a:fld>
            <a:endParaRPr lang="fr-FR"/>
          </a:p>
        </p:txBody>
      </p:sp>
      <p:sp>
        <p:nvSpPr>
          <p:cNvPr id="4" name="Espace réservé du pied de page 3">
            <a:extLst>
              <a:ext uri="{FF2B5EF4-FFF2-40B4-BE49-F238E27FC236}">
                <a16:creationId xmlns:a16="http://schemas.microsoft.com/office/drawing/2014/main" xmlns="" id="{1B2CA235-93A6-40D0-9D69-66BAF71AD79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DD674934-6B84-412F-82F4-265DD1023505}"/>
              </a:ext>
            </a:extLst>
          </p:cNvPr>
          <p:cNvSpPr>
            <a:spLocks noGrp="1"/>
          </p:cNvSpPr>
          <p:nvPr>
            <p:ph type="sldNum" sz="quarter" idx="12"/>
          </p:nvPr>
        </p:nvSpPr>
        <p:spPr/>
        <p:txBody>
          <a:bodyPr/>
          <a:lstStyle/>
          <a:p>
            <a:fld id="{62AB647B-7BC6-475C-9E38-FCE2CB0EA401}" type="slidenum">
              <a:rPr lang="fr-FR" smtClean="0"/>
              <a:pPr/>
              <a:t>‹N°›</a:t>
            </a:fld>
            <a:endParaRPr lang="fr-FR"/>
          </a:p>
        </p:txBody>
      </p:sp>
    </p:spTree>
    <p:extLst>
      <p:ext uri="{BB962C8B-B14F-4D97-AF65-F5344CB8AC3E}">
        <p14:creationId xmlns:p14="http://schemas.microsoft.com/office/powerpoint/2010/main" xmlns="" val="2549578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0786F434-899D-4EE0-85DD-1878BEA5A749}"/>
              </a:ext>
            </a:extLst>
          </p:cNvPr>
          <p:cNvSpPr>
            <a:spLocks noGrp="1"/>
          </p:cNvSpPr>
          <p:nvPr>
            <p:ph type="dt" sz="half" idx="10"/>
          </p:nvPr>
        </p:nvSpPr>
        <p:spPr/>
        <p:txBody>
          <a:bodyPr/>
          <a:lstStyle/>
          <a:p>
            <a:fld id="{F21609BD-EE2E-46DB-BD6C-BA3FBBF166DF}" type="datetimeFigureOut">
              <a:rPr lang="fr-FR" smtClean="0"/>
              <a:pPr/>
              <a:t>17/03/2022</a:t>
            </a:fld>
            <a:endParaRPr lang="fr-FR"/>
          </a:p>
        </p:txBody>
      </p:sp>
      <p:sp>
        <p:nvSpPr>
          <p:cNvPr id="3" name="Espace réservé du pied de page 2">
            <a:extLst>
              <a:ext uri="{FF2B5EF4-FFF2-40B4-BE49-F238E27FC236}">
                <a16:creationId xmlns:a16="http://schemas.microsoft.com/office/drawing/2014/main" xmlns="" id="{2221F638-FF0E-444A-90EF-4DED3821C11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77354579-B75D-416F-87F5-61719A34E334}"/>
              </a:ext>
            </a:extLst>
          </p:cNvPr>
          <p:cNvSpPr>
            <a:spLocks noGrp="1"/>
          </p:cNvSpPr>
          <p:nvPr>
            <p:ph type="sldNum" sz="quarter" idx="12"/>
          </p:nvPr>
        </p:nvSpPr>
        <p:spPr/>
        <p:txBody>
          <a:bodyPr/>
          <a:lstStyle/>
          <a:p>
            <a:fld id="{62AB647B-7BC6-475C-9E38-FCE2CB0EA401}" type="slidenum">
              <a:rPr lang="fr-FR" smtClean="0"/>
              <a:pPr/>
              <a:t>‹N°›</a:t>
            </a:fld>
            <a:endParaRPr lang="fr-FR"/>
          </a:p>
        </p:txBody>
      </p:sp>
    </p:spTree>
    <p:extLst>
      <p:ext uri="{BB962C8B-B14F-4D97-AF65-F5344CB8AC3E}">
        <p14:creationId xmlns:p14="http://schemas.microsoft.com/office/powerpoint/2010/main" xmlns="" val="576550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7703422-B824-4798-BE4E-0F21F1219B4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9A8AC572-363A-4BBE-BF71-736449CC30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D6510032-5C18-48CE-8FEE-22E8432127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0FD43DC2-4AC0-469A-A45D-9CB47A9AFF46}"/>
              </a:ext>
            </a:extLst>
          </p:cNvPr>
          <p:cNvSpPr>
            <a:spLocks noGrp="1"/>
          </p:cNvSpPr>
          <p:nvPr>
            <p:ph type="dt" sz="half" idx="10"/>
          </p:nvPr>
        </p:nvSpPr>
        <p:spPr/>
        <p:txBody>
          <a:bodyPr/>
          <a:lstStyle/>
          <a:p>
            <a:fld id="{F21609BD-EE2E-46DB-BD6C-BA3FBBF166DF}" type="datetimeFigureOut">
              <a:rPr lang="fr-FR" smtClean="0"/>
              <a:pPr/>
              <a:t>17/03/2022</a:t>
            </a:fld>
            <a:endParaRPr lang="fr-FR"/>
          </a:p>
        </p:txBody>
      </p:sp>
      <p:sp>
        <p:nvSpPr>
          <p:cNvPr id="6" name="Espace réservé du pied de page 5">
            <a:extLst>
              <a:ext uri="{FF2B5EF4-FFF2-40B4-BE49-F238E27FC236}">
                <a16:creationId xmlns:a16="http://schemas.microsoft.com/office/drawing/2014/main" xmlns="" id="{883E380D-58BB-46FF-8A04-CAC7EDEAD72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50A33BB2-EF9E-411B-BC50-F774B9487FF5}"/>
              </a:ext>
            </a:extLst>
          </p:cNvPr>
          <p:cNvSpPr>
            <a:spLocks noGrp="1"/>
          </p:cNvSpPr>
          <p:nvPr>
            <p:ph type="sldNum" sz="quarter" idx="12"/>
          </p:nvPr>
        </p:nvSpPr>
        <p:spPr/>
        <p:txBody>
          <a:bodyPr/>
          <a:lstStyle/>
          <a:p>
            <a:fld id="{62AB647B-7BC6-475C-9E38-FCE2CB0EA401}" type="slidenum">
              <a:rPr lang="fr-FR" smtClean="0"/>
              <a:pPr/>
              <a:t>‹N°›</a:t>
            </a:fld>
            <a:endParaRPr lang="fr-FR"/>
          </a:p>
        </p:txBody>
      </p:sp>
    </p:spTree>
    <p:extLst>
      <p:ext uri="{BB962C8B-B14F-4D97-AF65-F5344CB8AC3E}">
        <p14:creationId xmlns:p14="http://schemas.microsoft.com/office/powerpoint/2010/main" xmlns="" val="3438562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4EABB94-6F31-4678-9DCE-7FE1864AE43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A5E39BCB-B191-4E07-936E-0DE97F3BCD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154E85CE-9ABE-42A7-AD39-A4B6DEBE34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A85C1FCF-2AC3-424F-A618-7B47E922D5FA}"/>
              </a:ext>
            </a:extLst>
          </p:cNvPr>
          <p:cNvSpPr>
            <a:spLocks noGrp="1"/>
          </p:cNvSpPr>
          <p:nvPr>
            <p:ph type="dt" sz="half" idx="10"/>
          </p:nvPr>
        </p:nvSpPr>
        <p:spPr/>
        <p:txBody>
          <a:bodyPr/>
          <a:lstStyle/>
          <a:p>
            <a:fld id="{F21609BD-EE2E-46DB-BD6C-BA3FBBF166DF}" type="datetimeFigureOut">
              <a:rPr lang="fr-FR" smtClean="0"/>
              <a:pPr/>
              <a:t>17/03/2022</a:t>
            </a:fld>
            <a:endParaRPr lang="fr-FR"/>
          </a:p>
        </p:txBody>
      </p:sp>
      <p:sp>
        <p:nvSpPr>
          <p:cNvPr id="6" name="Espace réservé du pied de page 5">
            <a:extLst>
              <a:ext uri="{FF2B5EF4-FFF2-40B4-BE49-F238E27FC236}">
                <a16:creationId xmlns:a16="http://schemas.microsoft.com/office/drawing/2014/main" xmlns="" id="{0832FBE7-72E8-426A-B0E4-9965746892B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78866A8E-4031-4157-82F8-0E14DA11DD78}"/>
              </a:ext>
            </a:extLst>
          </p:cNvPr>
          <p:cNvSpPr>
            <a:spLocks noGrp="1"/>
          </p:cNvSpPr>
          <p:nvPr>
            <p:ph type="sldNum" sz="quarter" idx="12"/>
          </p:nvPr>
        </p:nvSpPr>
        <p:spPr/>
        <p:txBody>
          <a:bodyPr/>
          <a:lstStyle/>
          <a:p>
            <a:fld id="{62AB647B-7BC6-475C-9E38-FCE2CB0EA401}" type="slidenum">
              <a:rPr lang="fr-FR" smtClean="0"/>
              <a:pPr/>
              <a:t>‹N°›</a:t>
            </a:fld>
            <a:endParaRPr lang="fr-FR"/>
          </a:p>
        </p:txBody>
      </p:sp>
    </p:spTree>
    <p:extLst>
      <p:ext uri="{BB962C8B-B14F-4D97-AF65-F5344CB8AC3E}">
        <p14:creationId xmlns:p14="http://schemas.microsoft.com/office/powerpoint/2010/main" xmlns="" val="39515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DD197337-B1B1-4119-BD73-1993191B48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EEA6BE51-E222-448F-9FA2-BE68F95E56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39469556-2F02-4D37-820D-5502F3B6C1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609BD-EE2E-46DB-BD6C-BA3FBBF166DF}" type="datetimeFigureOut">
              <a:rPr lang="fr-FR" smtClean="0"/>
              <a:pPr/>
              <a:t>17/03/2022</a:t>
            </a:fld>
            <a:endParaRPr lang="fr-FR"/>
          </a:p>
        </p:txBody>
      </p:sp>
      <p:sp>
        <p:nvSpPr>
          <p:cNvPr id="5" name="Espace réservé du pied de page 4">
            <a:extLst>
              <a:ext uri="{FF2B5EF4-FFF2-40B4-BE49-F238E27FC236}">
                <a16:creationId xmlns:a16="http://schemas.microsoft.com/office/drawing/2014/main" xmlns="" id="{A31898EC-4A3C-4BD7-9693-D6AE4F40A8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16205E24-0E5C-43FB-8AAE-405318E70C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B647B-7BC6-475C-9E38-FCE2CB0EA401}" type="slidenum">
              <a:rPr lang="fr-FR" smtClean="0"/>
              <a:pPr/>
              <a:t>‹N°›</a:t>
            </a:fld>
            <a:endParaRPr lang="fr-FR"/>
          </a:p>
        </p:txBody>
      </p:sp>
    </p:spTree>
    <p:extLst>
      <p:ext uri="{BB962C8B-B14F-4D97-AF65-F5344CB8AC3E}">
        <p14:creationId xmlns:p14="http://schemas.microsoft.com/office/powerpoint/2010/main" xmlns="" val="2630218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23000"/>
          </a:schemeClr>
        </a:solidFill>
        <a:effectLst/>
      </p:bgPr>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xmlns="" id="{F5E425BA-F3EA-42F2-9CB8-EEA1862F1BA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91714" y="342593"/>
            <a:ext cx="3602743" cy="2883414"/>
          </a:xfrm>
          <a:prstGeom prst="rect">
            <a:avLst/>
          </a:prstGeom>
          <a:ln>
            <a:noFill/>
          </a:ln>
        </p:spPr>
      </p:pic>
      <p:sp>
        <p:nvSpPr>
          <p:cNvPr id="11" name="ZoneTexte 10">
            <a:extLst>
              <a:ext uri="{FF2B5EF4-FFF2-40B4-BE49-F238E27FC236}">
                <a16:creationId xmlns:a16="http://schemas.microsoft.com/office/drawing/2014/main" xmlns="" id="{B1DA4E32-AD06-46FB-8FE9-5F6709A40F85}"/>
              </a:ext>
            </a:extLst>
          </p:cNvPr>
          <p:cNvSpPr txBox="1"/>
          <p:nvPr/>
        </p:nvSpPr>
        <p:spPr>
          <a:xfrm>
            <a:off x="402294" y="3111625"/>
            <a:ext cx="6592271" cy="2062103"/>
          </a:xfrm>
          <a:prstGeom prst="rect">
            <a:avLst/>
          </a:prstGeom>
          <a:noFill/>
          <a:ln>
            <a:noFill/>
          </a:ln>
        </p:spPr>
        <p:txBody>
          <a:bodyPr wrap="square" rtlCol="0">
            <a:spAutoFit/>
          </a:bodyPr>
          <a:lstStyle/>
          <a:p>
            <a:r>
              <a:rPr lang="fr-FR" sz="3200" b="1" dirty="0">
                <a:latin typeface="Maximum Impact" pitchFamily="2" charset="0"/>
                <a:ea typeface="Tahoma" pitchFamily="34" charset="0"/>
                <a:cs typeface="Tahoma" pitchFamily="34" charset="0"/>
              </a:rPr>
              <a:t>PRISE EN CHARGE MÉDICALE </a:t>
            </a:r>
            <a:endParaRPr lang="fr-FR" sz="3200" b="1" dirty="0" smtClean="0">
              <a:latin typeface="Maximum Impact" pitchFamily="2" charset="0"/>
              <a:ea typeface="Tahoma" pitchFamily="34" charset="0"/>
              <a:cs typeface="Tahoma" pitchFamily="34" charset="0"/>
            </a:endParaRPr>
          </a:p>
          <a:p>
            <a:r>
              <a:rPr lang="fr-FR" sz="3200" b="1" dirty="0" smtClean="0">
                <a:latin typeface="Maximum Impact" pitchFamily="2" charset="0"/>
                <a:ea typeface="Tahoma" pitchFamily="34" charset="0"/>
                <a:cs typeface="Tahoma" pitchFamily="34" charset="0"/>
              </a:rPr>
              <a:t>ET </a:t>
            </a:r>
            <a:r>
              <a:rPr lang="fr-FR" sz="3200" b="1" dirty="0">
                <a:latin typeface="Maximum Impact" pitchFamily="2" charset="0"/>
                <a:ea typeface="Tahoma" pitchFamily="34" charset="0"/>
                <a:cs typeface="Tahoma" pitchFamily="34" charset="0"/>
              </a:rPr>
              <a:t>PSYCHO-SOCIALE DES DÉTENU.ES EXPERIENCE </a:t>
            </a:r>
            <a:endParaRPr lang="fr-FR" sz="3200" b="1" dirty="0" smtClean="0">
              <a:latin typeface="Maximum Impact" pitchFamily="2" charset="0"/>
              <a:ea typeface="Tahoma" pitchFamily="34" charset="0"/>
              <a:cs typeface="Tahoma" pitchFamily="34" charset="0"/>
            </a:endParaRPr>
          </a:p>
          <a:p>
            <a:r>
              <a:rPr lang="fr-FR" sz="3200" b="1" dirty="0" smtClean="0">
                <a:latin typeface="Maximum Impact" pitchFamily="2" charset="0"/>
                <a:ea typeface="Tahoma" pitchFamily="34" charset="0"/>
                <a:cs typeface="Tahoma" pitchFamily="34" charset="0"/>
              </a:rPr>
              <a:t>D’EVT </a:t>
            </a:r>
            <a:r>
              <a:rPr lang="fr-FR" sz="3200" b="1" dirty="0">
                <a:latin typeface="Maximum Impact" pitchFamily="2" charset="0"/>
                <a:ea typeface="Tahoma" pitchFamily="34" charset="0"/>
                <a:cs typeface="Tahoma" pitchFamily="34" charset="0"/>
              </a:rPr>
              <a:t>SOKODE (Togo) </a:t>
            </a:r>
            <a:endParaRPr lang="fr-FR" sz="3200" cap="all" dirty="0">
              <a:solidFill>
                <a:srgbClr val="279046"/>
              </a:solidFill>
              <a:latin typeface="Maximum Impact" pitchFamily="2" charset="0"/>
            </a:endParaRPr>
          </a:p>
        </p:txBody>
      </p:sp>
      <p:sp>
        <p:nvSpPr>
          <p:cNvPr id="13" name="Rectangle 12">
            <a:extLst>
              <a:ext uri="{FF2B5EF4-FFF2-40B4-BE49-F238E27FC236}">
                <a16:creationId xmlns:a16="http://schemas.microsoft.com/office/drawing/2014/main" xmlns="" id="{A03061E7-DBD1-4788-91B9-FC50CD2E45F1}"/>
              </a:ext>
            </a:extLst>
          </p:cNvPr>
          <p:cNvSpPr/>
          <p:nvPr/>
        </p:nvSpPr>
        <p:spPr>
          <a:xfrm>
            <a:off x="1669618" y="5309093"/>
            <a:ext cx="1899329" cy="45719"/>
          </a:xfrm>
          <a:prstGeom prst="rect">
            <a:avLst/>
          </a:prstGeom>
          <a:solidFill>
            <a:srgbClr val="A82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6010446" y="5695348"/>
            <a:ext cx="4415246" cy="646331"/>
          </a:xfrm>
          <a:prstGeom prst="rect">
            <a:avLst/>
          </a:prstGeom>
          <a:noFill/>
        </p:spPr>
        <p:txBody>
          <a:bodyPr wrap="square" rtlCol="0">
            <a:spAutoFit/>
          </a:bodyPr>
          <a:lstStyle/>
          <a:p>
            <a:pPr algn="ctr"/>
            <a:r>
              <a:rPr lang="fr-FR" b="1" dirty="0">
                <a:latin typeface="Open Sans" panose="020B0606030504020204" pitchFamily="34" charset="0"/>
                <a:ea typeface="Open Sans" panose="020B0606030504020204" pitchFamily="34" charset="0"/>
                <a:cs typeface="Open Sans" panose="020B0606030504020204" pitchFamily="34" charset="0"/>
              </a:rPr>
              <a:t>MASSOKA BARIMA</a:t>
            </a:r>
          </a:p>
          <a:p>
            <a:pPr algn="ctr"/>
            <a:r>
              <a:rPr lang="fr-FR" b="1" dirty="0">
                <a:latin typeface="Open Sans" panose="020B0606030504020204" pitchFamily="34" charset="0"/>
                <a:ea typeface="Open Sans" panose="020B0606030504020204" pitchFamily="34" charset="0"/>
                <a:cs typeface="Open Sans" panose="020B0606030504020204" pitchFamily="34" charset="0"/>
              </a:rPr>
              <a:t>Psychologue et </a:t>
            </a:r>
            <a:r>
              <a:rPr lang="fr-FR" b="1" dirty="0" err="1">
                <a:latin typeface="Open Sans" panose="020B0606030504020204" pitchFamily="34" charset="0"/>
                <a:ea typeface="Open Sans" panose="020B0606030504020204" pitchFamily="34" charset="0"/>
                <a:cs typeface="Open Sans" panose="020B0606030504020204" pitchFamily="34" charset="0"/>
              </a:rPr>
              <a:t>Ast</a:t>
            </a:r>
            <a:r>
              <a:rPr lang="fr-FR" b="1" dirty="0">
                <a:latin typeface="Open Sans" panose="020B0606030504020204" pitchFamily="34" charset="0"/>
                <a:ea typeface="Open Sans" panose="020B0606030504020204" pitchFamily="34" charset="0"/>
                <a:cs typeface="Open Sans" panose="020B0606030504020204" pitchFamily="34" charset="0"/>
              </a:rPr>
              <a:t> médical</a:t>
            </a:r>
          </a:p>
        </p:txBody>
      </p:sp>
      <p:pic>
        <p:nvPicPr>
          <p:cNvPr id="4" name="Image 3"/>
          <p:cNvPicPr>
            <a:picLocks noChangeAspect="1"/>
          </p:cNvPicPr>
          <p:nvPr/>
        </p:nvPicPr>
        <p:blipFill>
          <a:blip r:embed="rId3"/>
          <a:stretch>
            <a:fillRect/>
          </a:stretch>
        </p:blipFill>
        <p:spPr>
          <a:xfrm>
            <a:off x="6010446" y="879065"/>
            <a:ext cx="6181553" cy="3977944"/>
          </a:xfrm>
          <a:prstGeom prst="rect">
            <a:avLst/>
          </a:prstGeom>
        </p:spPr>
      </p:pic>
    </p:spTree>
    <p:extLst>
      <p:ext uri="{BB962C8B-B14F-4D97-AF65-F5344CB8AC3E}">
        <p14:creationId xmlns:p14="http://schemas.microsoft.com/office/powerpoint/2010/main" xmlns="" val="112775054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A0A3AF27-1EAF-41C5-A652-1DD5718FE3B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9047" y="6084969"/>
            <a:ext cx="849274" cy="679707"/>
          </a:xfrm>
          <a:prstGeom prst="rect">
            <a:avLst/>
          </a:prstGeom>
          <a:ln>
            <a:noFill/>
          </a:ln>
        </p:spPr>
      </p:pic>
      <p:cxnSp>
        <p:nvCxnSpPr>
          <p:cNvPr id="8" name="Connecteur droit 7">
            <a:extLst>
              <a:ext uri="{FF2B5EF4-FFF2-40B4-BE49-F238E27FC236}">
                <a16:creationId xmlns:a16="http://schemas.microsoft.com/office/drawing/2014/main" xmlns="" id="{89ABB94E-373A-44A3-9E58-4230D736D1A2}"/>
              </a:ext>
            </a:extLst>
          </p:cNvPr>
          <p:cNvCxnSpPr>
            <a:cxnSpLocks/>
          </p:cNvCxnSpPr>
          <p:nvPr/>
        </p:nvCxnSpPr>
        <p:spPr>
          <a:xfrm>
            <a:off x="599047" y="1132372"/>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xmlns="" id="{0938C813-9BE3-481E-B3BA-01339C9DB5FD}"/>
              </a:ext>
            </a:extLst>
          </p:cNvPr>
          <p:cNvCxnSpPr>
            <a:cxnSpLocks/>
          </p:cNvCxnSpPr>
          <p:nvPr/>
        </p:nvCxnSpPr>
        <p:spPr>
          <a:xfrm>
            <a:off x="751447" y="5995736"/>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xmlns="" id="{0CC3D0EE-D3D8-474E-A091-ECF1AB539C69}"/>
              </a:ext>
            </a:extLst>
          </p:cNvPr>
          <p:cNvSpPr txBox="1"/>
          <p:nvPr/>
        </p:nvSpPr>
        <p:spPr>
          <a:xfrm>
            <a:off x="1023684" y="249375"/>
            <a:ext cx="11002403" cy="1323439"/>
          </a:xfrm>
          <a:prstGeom prst="rect">
            <a:avLst/>
          </a:prstGeom>
          <a:noFill/>
          <a:ln>
            <a:noFill/>
          </a:ln>
        </p:spPr>
        <p:txBody>
          <a:bodyPr wrap="square" rtlCol="0">
            <a:spAutoFit/>
          </a:bodyPr>
          <a:lstStyle/>
          <a:p>
            <a:r>
              <a:rPr lang="fr-FR" sz="4000" cap="all" dirty="0">
                <a:solidFill>
                  <a:srgbClr val="279046"/>
                </a:solidFill>
                <a:latin typeface="Maximum Impact" pitchFamily="2" charset="0"/>
              </a:rPr>
              <a:t>II. </a:t>
            </a:r>
            <a:r>
              <a:rPr lang="fr-FR" sz="4000" cap="all" dirty="0" smtClean="0">
                <a:solidFill>
                  <a:srgbClr val="279046"/>
                </a:solidFill>
                <a:latin typeface="Maximum Impact" pitchFamily="2" charset="0"/>
              </a:rPr>
              <a:t>EVT/RC </a:t>
            </a:r>
            <a:r>
              <a:rPr lang="fr-FR" sz="4000" cap="all" dirty="0">
                <a:solidFill>
                  <a:srgbClr val="279046"/>
                </a:solidFill>
                <a:latin typeface="Maximum Impact" pitchFamily="2" charset="0"/>
              </a:rPr>
              <a:t>ET LA PRISON DE </a:t>
            </a:r>
            <a:r>
              <a:rPr lang="fr-FR" sz="4000" cap="all" dirty="0" smtClean="0">
                <a:solidFill>
                  <a:srgbClr val="279046"/>
                </a:solidFill>
                <a:latin typeface="Maximum Impact" pitchFamily="2" charset="0"/>
              </a:rPr>
              <a:t>SOKODE (5/8)</a:t>
            </a:r>
            <a:endParaRPr lang="fr-FR" sz="4000" cap="all" dirty="0">
              <a:solidFill>
                <a:srgbClr val="279046"/>
              </a:solidFill>
              <a:latin typeface="Maximum Impact" pitchFamily="2" charset="0"/>
            </a:endParaRPr>
          </a:p>
          <a:p>
            <a:endParaRPr lang="fr-FR" sz="4000" cap="all" dirty="0">
              <a:solidFill>
                <a:srgbClr val="279046"/>
              </a:solidFill>
              <a:latin typeface="Maximum Impact" pitchFamily="2" charset="0"/>
            </a:endParaRPr>
          </a:p>
        </p:txBody>
      </p:sp>
      <p:sp>
        <p:nvSpPr>
          <p:cNvPr id="18" name="ZoneTexte 17">
            <a:extLst>
              <a:ext uri="{FF2B5EF4-FFF2-40B4-BE49-F238E27FC236}">
                <a16:creationId xmlns:a16="http://schemas.microsoft.com/office/drawing/2014/main" xmlns="" id="{3D49C4DB-8F64-4A00-A875-DB22A2C95200}"/>
              </a:ext>
            </a:extLst>
          </p:cNvPr>
          <p:cNvSpPr txBox="1"/>
          <p:nvPr/>
        </p:nvSpPr>
        <p:spPr>
          <a:xfrm>
            <a:off x="1023684" y="1132372"/>
            <a:ext cx="10079745" cy="4555093"/>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La prise en charge psychologique (hygiène psychologique, soutien psychologique pour les détenus VIH positif</a:t>
            </a:r>
            <a:r>
              <a:rPr lang="fr-FR" sz="2000" dirty="0" smtClean="0">
                <a:latin typeface="Open Sans" panose="020B0606030504020204" pitchFamily="34" charset="0"/>
                <a:ea typeface="Open Sans" panose="020B0606030504020204" pitchFamily="34" charset="0"/>
                <a:cs typeface="Open Sans" panose="020B0606030504020204" pitchFamily="34" charset="0"/>
              </a:rPr>
              <a:t>…)</a:t>
            </a:r>
          </a:p>
          <a:p>
            <a:pPr marL="342900" indent="-342900" algn="just">
              <a:lnSpc>
                <a:spcPct val="150000"/>
              </a:lnSpc>
              <a:buFont typeface="Wingdings" panose="05000000000000000000" pitchFamily="2" charset="2"/>
              <a:buChar char="§"/>
            </a:pPr>
            <a:r>
              <a:rPr lang="fr-FR" sz="2000" dirty="0" smtClean="0">
                <a:latin typeface="Open Sans" panose="020B0606030504020204" pitchFamily="34" charset="0"/>
                <a:ea typeface="Open Sans" panose="020B0606030504020204" pitchFamily="34" charset="0"/>
                <a:cs typeface="Open Sans" panose="020B0606030504020204" pitchFamily="34" charset="0"/>
              </a:rPr>
              <a:t>La </a:t>
            </a:r>
            <a:r>
              <a:rPr lang="fr-FR" sz="2000" dirty="0">
                <a:latin typeface="Open Sans" panose="020B0606030504020204" pitchFamily="34" charset="0"/>
                <a:ea typeface="Open Sans" panose="020B0606030504020204" pitchFamily="34" charset="0"/>
                <a:cs typeface="Open Sans" panose="020B0606030504020204" pitchFamily="34" charset="0"/>
              </a:rPr>
              <a:t>médiation auprès de la famille et/ou de la communauté et auprès des autorités de la prison pour différents besoins des détenus : la consultation et le besoin de soins spécialisés en externe, l’assistance nutritionnelle, l’aide financière, le besoin de communiquer avec les parents, enfants, partenaire </a:t>
            </a:r>
            <a:endParaRPr lang="fr-FR" sz="2000" dirty="0" smtClean="0">
              <a:latin typeface="Open Sans" panose="020B0606030504020204" pitchFamily="34" charset="0"/>
              <a:ea typeface="Open Sans" panose="020B0606030504020204" pitchFamily="34" charset="0"/>
              <a:cs typeface="Open Sans" panose="020B0606030504020204" pitchFamily="34" charset="0"/>
            </a:endParaRPr>
          </a:p>
          <a:p>
            <a:pPr marL="342900" indent="-342900" algn="just">
              <a:lnSpc>
                <a:spcPct val="15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Les visites à </a:t>
            </a:r>
            <a:r>
              <a:rPr lang="fr-FR" sz="2000" dirty="0" smtClean="0">
                <a:latin typeface="Open Sans" panose="020B0606030504020204" pitchFamily="34" charset="0"/>
                <a:ea typeface="Open Sans" panose="020B0606030504020204" pitchFamily="34" charset="0"/>
                <a:cs typeface="Open Sans" panose="020B0606030504020204" pitchFamily="34" charset="0"/>
              </a:rPr>
              <a:t>domicile des </a:t>
            </a:r>
            <a:r>
              <a:rPr lang="fr-FR" sz="2000" dirty="0">
                <a:latin typeface="Open Sans" panose="020B0606030504020204" pitchFamily="34" charset="0"/>
                <a:ea typeface="Open Sans" panose="020B0606030504020204" pitchFamily="34" charset="0"/>
                <a:cs typeface="Open Sans" panose="020B0606030504020204" pitchFamily="34" charset="0"/>
              </a:rPr>
              <a:t>familles des détenus </a:t>
            </a:r>
            <a:r>
              <a:rPr lang="fr-FR" sz="2000" dirty="0" smtClean="0">
                <a:latin typeface="Open Sans" panose="020B0606030504020204" pitchFamily="34" charset="0"/>
                <a:ea typeface="Open Sans" panose="020B0606030504020204" pitchFamily="34" charset="0"/>
                <a:cs typeface="Open Sans" panose="020B0606030504020204" pitchFamily="34" charset="0"/>
              </a:rPr>
              <a:t> et à </a:t>
            </a:r>
            <a:r>
              <a:rPr lang="fr-FR" sz="2000" dirty="0">
                <a:latin typeface="Open Sans" panose="020B0606030504020204" pitchFamily="34" charset="0"/>
                <a:ea typeface="Open Sans" panose="020B0606030504020204" pitchFamily="34" charset="0"/>
                <a:cs typeface="Open Sans" panose="020B0606030504020204" pitchFamily="34" charset="0"/>
              </a:rPr>
              <a:t>l’hôpital des cas référés</a:t>
            </a:r>
          </a:p>
          <a:p>
            <a:pPr marL="342900" indent="-342900" algn="just">
              <a:lnSpc>
                <a:spcPct val="15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Le suivi à la sortie de la prison pour les détenus séropositifs qui résident dans l’aire sanitaire de la région centrale et souhaitent continuer leur prise en charge avec </a:t>
            </a:r>
            <a:r>
              <a:rPr lang="fr-FR" sz="2000" dirty="0" smtClean="0">
                <a:latin typeface="Open Sans" panose="020B0606030504020204" pitchFamily="34" charset="0"/>
                <a:ea typeface="Open Sans" panose="020B0606030504020204" pitchFamily="34" charset="0"/>
                <a:cs typeface="Open Sans" panose="020B0606030504020204" pitchFamily="34" charset="0"/>
              </a:rPr>
              <a:t>EVT</a:t>
            </a:r>
            <a:endParaRPr lang="fr-FR" sz="2000" dirty="0">
              <a:latin typeface="Open Sans" panose="020B0606030504020204" pitchFamily="34" charset="0"/>
              <a:ea typeface="Open Sans" panose="020B0606030504020204" pitchFamily="34" charset="0"/>
              <a:cs typeface="Open Sans" panose="020B0606030504020204" pitchFamily="34" charset="0"/>
            </a:endParaRPr>
          </a:p>
          <a:p>
            <a:pPr algn="just"/>
            <a:endParaRPr lang="fr-FR"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338071428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68820"/>
          </a:xfrm>
        </p:spPr>
        <p:txBody>
          <a:bodyPr>
            <a:normAutofit/>
          </a:bodyPr>
          <a:lstStyle/>
          <a:p>
            <a:pPr lvl="0">
              <a:lnSpc>
                <a:spcPct val="100000"/>
              </a:lnSpc>
              <a:spcBef>
                <a:spcPts val="0"/>
              </a:spcBef>
            </a:pPr>
            <a:r>
              <a:rPr lang="fr-FR" sz="4000" cap="all" dirty="0">
                <a:solidFill>
                  <a:srgbClr val="279046"/>
                </a:solidFill>
                <a:latin typeface="Maximum Impact" pitchFamily="2" charset="0"/>
              </a:rPr>
              <a:t>II. EVT/RC ET LA PRISON DE SOKODE (6/8</a:t>
            </a:r>
            <a:r>
              <a:rPr lang="fr-FR" sz="4000" cap="all" dirty="0" smtClean="0">
                <a:solidFill>
                  <a:srgbClr val="279046"/>
                </a:solidFill>
                <a:latin typeface="Maximum Impact" pitchFamily="2" charset="0"/>
              </a:rPr>
              <a:t>)</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3988877420"/>
              </p:ext>
            </p:extLst>
          </p:nvPr>
        </p:nvGraphicFramePr>
        <p:xfrm>
          <a:off x="3332019" y="2389908"/>
          <a:ext cx="5708072" cy="2804160"/>
        </p:xfrm>
        <a:graphic>
          <a:graphicData uri="http://schemas.openxmlformats.org/drawingml/2006/table">
            <a:tbl>
              <a:tblPr firstRow="1" bandRow="1">
                <a:tableStyleId>{5C22544A-7EE6-4342-B048-85BDC9FD1C3A}</a:tableStyleId>
              </a:tblPr>
              <a:tblGrid>
                <a:gridCol w="655179"/>
                <a:gridCol w="3981475"/>
                <a:gridCol w="1071418"/>
              </a:tblGrid>
              <a:tr h="336276">
                <a:tc>
                  <a:txBody>
                    <a:bodyPr/>
                    <a:lstStyle/>
                    <a:p>
                      <a:pPr algn="ctr"/>
                      <a:r>
                        <a:rPr lang="fr-FR" sz="2000" dirty="0" smtClean="0">
                          <a:latin typeface="Open Sans" panose="020B0606030504020204"/>
                        </a:rPr>
                        <a:t>N°</a:t>
                      </a:r>
                      <a:endParaRPr lang="fr-FR" sz="2000" dirty="0">
                        <a:latin typeface="Open Sans" panose="020B0606030504020204"/>
                      </a:endParaRPr>
                    </a:p>
                  </a:txBody>
                  <a:tcPr>
                    <a:solidFill>
                      <a:schemeClr val="accent6"/>
                    </a:solidFill>
                  </a:tcPr>
                </a:tc>
                <a:tc>
                  <a:txBody>
                    <a:bodyPr/>
                    <a:lstStyle/>
                    <a:p>
                      <a:pPr algn="ctr"/>
                      <a:r>
                        <a:rPr lang="fr-FR" sz="2000" dirty="0" smtClean="0">
                          <a:latin typeface="Open Sans" panose="020B0606030504020204"/>
                        </a:rPr>
                        <a:t>Activités </a:t>
                      </a:r>
                      <a:endParaRPr lang="fr-FR" sz="2000" dirty="0">
                        <a:latin typeface="Open Sans" panose="020B0606030504020204"/>
                      </a:endParaRPr>
                    </a:p>
                  </a:txBody>
                  <a:tcPr>
                    <a:solidFill>
                      <a:schemeClr val="accent6"/>
                    </a:solidFill>
                  </a:tcPr>
                </a:tc>
                <a:tc>
                  <a:txBody>
                    <a:bodyPr/>
                    <a:lstStyle/>
                    <a:p>
                      <a:pPr algn="ctr"/>
                      <a:r>
                        <a:rPr lang="fr-FR" sz="2000" dirty="0" smtClean="0">
                          <a:latin typeface="Open Sans" panose="020B0606030504020204"/>
                        </a:rPr>
                        <a:t>Effectifs </a:t>
                      </a:r>
                      <a:endParaRPr lang="fr-FR" sz="2000" dirty="0">
                        <a:latin typeface="Open Sans" panose="020B0606030504020204"/>
                      </a:endParaRPr>
                    </a:p>
                  </a:txBody>
                  <a:tcPr>
                    <a:solidFill>
                      <a:schemeClr val="accent6"/>
                    </a:solidFill>
                  </a:tcPr>
                </a:tc>
              </a:tr>
              <a:tr h="336276">
                <a:tc>
                  <a:txBody>
                    <a:bodyPr/>
                    <a:lstStyle/>
                    <a:p>
                      <a:pPr algn="ctr"/>
                      <a:endParaRPr lang="fr-FR" sz="20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r>
                        <a:rPr lang="fr-FR" sz="20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1</a:t>
                      </a:r>
                      <a:endParaRPr lang="fr-FR" sz="20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solidFill>
                      <a:schemeClr val="accent6">
                        <a:lumMod val="20000"/>
                        <a:lumOff val="80000"/>
                      </a:schemeClr>
                    </a:solidFill>
                  </a:tcPr>
                </a:tc>
                <a:tc>
                  <a:txBody>
                    <a:bodyPr/>
                    <a:lstStyle/>
                    <a:p>
                      <a:pPr algn="l" fontAlgn="b"/>
                      <a:r>
                        <a:rPr lang="fr-FR" sz="2000"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Consultation médicale </a:t>
                      </a:r>
                      <a:r>
                        <a:rPr lang="fr-FR" sz="20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(mensuelle)</a:t>
                      </a:r>
                      <a:endParaRPr lang="fr-FR" sz="20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b">
                    <a:solidFill>
                      <a:schemeClr val="accent6">
                        <a:lumMod val="20000"/>
                        <a:lumOff val="80000"/>
                      </a:schemeClr>
                    </a:solidFill>
                  </a:tcPr>
                </a:tc>
                <a:tc>
                  <a:txBody>
                    <a:bodyPr/>
                    <a:lstStyle/>
                    <a:p>
                      <a:pPr algn="ctr" fontAlgn="b"/>
                      <a:r>
                        <a:rPr lang="fr-FR" sz="2000"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40</a:t>
                      </a:r>
                    </a:p>
                  </a:txBody>
                  <a:tcPr marL="9525" marR="9525" marT="9525" marB="0" anchor="b">
                    <a:solidFill>
                      <a:schemeClr val="accent6">
                        <a:lumMod val="20000"/>
                        <a:lumOff val="80000"/>
                      </a:schemeClr>
                    </a:solidFill>
                  </a:tcPr>
                </a:tc>
              </a:tr>
              <a:tr h="336276">
                <a:tc>
                  <a:txBody>
                    <a:bodyPr/>
                    <a:lstStyle/>
                    <a:p>
                      <a:pPr algn="ctr"/>
                      <a:endParaRPr lang="fr-FR" sz="20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r>
                        <a:rPr lang="fr-FR" sz="20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2</a:t>
                      </a:r>
                      <a:endParaRPr lang="fr-FR" sz="20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solidFill>
                      <a:schemeClr val="accent6">
                        <a:lumMod val="20000"/>
                        <a:lumOff val="80000"/>
                      </a:schemeClr>
                    </a:solidFill>
                  </a:tcPr>
                </a:tc>
                <a:tc>
                  <a:txBody>
                    <a:bodyPr/>
                    <a:lstStyle/>
                    <a:p>
                      <a:pPr algn="l" fontAlgn="b"/>
                      <a:r>
                        <a:rPr lang="fr-FR" sz="2000"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Suivi </a:t>
                      </a:r>
                      <a:r>
                        <a:rPr lang="fr-FR" sz="20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médicopsychosocial et biologique  des PVVIH</a:t>
                      </a:r>
                      <a:endParaRPr lang="fr-FR" sz="20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b">
                    <a:solidFill>
                      <a:schemeClr val="accent6">
                        <a:lumMod val="20000"/>
                        <a:lumOff val="80000"/>
                      </a:schemeClr>
                    </a:solidFill>
                  </a:tcPr>
                </a:tc>
                <a:tc>
                  <a:txBody>
                    <a:bodyPr/>
                    <a:lstStyle/>
                    <a:p>
                      <a:pPr algn="ctr" fontAlgn="b"/>
                      <a:r>
                        <a:rPr lang="fr-FR" sz="2000"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7</a:t>
                      </a:r>
                    </a:p>
                  </a:txBody>
                  <a:tcPr marL="9525" marR="9525" marT="9525" marB="0" anchor="b">
                    <a:solidFill>
                      <a:schemeClr val="accent6">
                        <a:lumMod val="20000"/>
                        <a:lumOff val="80000"/>
                      </a:schemeClr>
                    </a:solidFill>
                  </a:tcPr>
                </a:tc>
              </a:tr>
              <a:tr h="336276">
                <a:tc>
                  <a:txBody>
                    <a:bodyPr/>
                    <a:lstStyle/>
                    <a:p>
                      <a:pPr algn="ctr"/>
                      <a:endParaRPr lang="fr-FR" sz="20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r>
                        <a:rPr lang="fr-FR" sz="20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3</a:t>
                      </a:r>
                      <a:endParaRPr lang="fr-FR" sz="20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solidFill>
                      <a:schemeClr val="accent6">
                        <a:lumMod val="20000"/>
                        <a:lumOff val="80000"/>
                      </a:schemeClr>
                    </a:solidFill>
                  </a:tcPr>
                </a:tc>
                <a:tc>
                  <a:txBody>
                    <a:bodyPr/>
                    <a:lstStyle/>
                    <a:p>
                      <a:pPr algn="l" fontAlgn="b"/>
                      <a:r>
                        <a:rPr lang="fr-FR" sz="2000"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Réinsertion </a:t>
                      </a:r>
                      <a:r>
                        <a:rPr lang="fr-FR" sz="20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sociale des anciens détenus </a:t>
                      </a:r>
                      <a:r>
                        <a:rPr lang="fr-FR" sz="20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Séropos PVVIH</a:t>
                      </a:r>
                      <a:endParaRPr lang="fr-FR" sz="20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marL="9525" marR="9525" marT="9525" marB="0" anchor="b">
                    <a:solidFill>
                      <a:schemeClr val="accent6">
                        <a:lumMod val="20000"/>
                        <a:lumOff val="80000"/>
                      </a:schemeClr>
                    </a:solidFill>
                  </a:tcPr>
                </a:tc>
                <a:tc>
                  <a:txBody>
                    <a:bodyPr/>
                    <a:lstStyle/>
                    <a:p>
                      <a:pPr algn="ctr" fontAlgn="b"/>
                      <a:r>
                        <a:rPr lang="fr-FR" sz="2000"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3</a:t>
                      </a:r>
                    </a:p>
                  </a:txBody>
                  <a:tcPr marL="9525" marR="9525" marT="9525" marB="0" anchor="b">
                    <a:solidFill>
                      <a:schemeClr val="accent6">
                        <a:lumMod val="20000"/>
                        <a:lumOff val="80000"/>
                      </a:schemeClr>
                    </a:solidFill>
                  </a:tcPr>
                </a:tc>
              </a:tr>
            </a:tbl>
          </a:graphicData>
        </a:graphic>
      </p:graphicFrame>
      <p:cxnSp>
        <p:nvCxnSpPr>
          <p:cNvPr id="5" name="Connecteur droit 4">
            <a:extLst>
              <a:ext uri="{FF2B5EF4-FFF2-40B4-BE49-F238E27FC236}">
                <a16:creationId xmlns:a16="http://schemas.microsoft.com/office/drawing/2014/main" xmlns="" id="{89ABB94E-373A-44A3-9E58-4230D736D1A2}"/>
              </a:ext>
            </a:extLst>
          </p:cNvPr>
          <p:cNvCxnSpPr>
            <a:cxnSpLocks/>
          </p:cNvCxnSpPr>
          <p:nvPr/>
        </p:nvCxnSpPr>
        <p:spPr>
          <a:xfrm>
            <a:off x="599047" y="1132372"/>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89ABB94E-373A-44A3-9E58-4230D736D1A2}"/>
              </a:ext>
            </a:extLst>
          </p:cNvPr>
          <p:cNvCxnSpPr>
            <a:cxnSpLocks/>
          </p:cNvCxnSpPr>
          <p:nvPr/>
        </p:nvCxnSpPr>
        <p:spPr>
          <a:xfrm>
            <a:off x="599047" y="6043808"/>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xmlns="" id="{A0A3AF27-1EAF-41C5-A652-1DD5718FE3B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9047" y="6084969"/>
            <a:ext cx="849274" cy="679707"/>
          </a:xfrm>
          <a:prstGeom prst="rect">
            <a:avLst/>
          </a:prstGeom>
          <a:ln>
            <a:noFill/>
          </a:ln>
        </p:spPr>
      </p:pic>
    </p:spTree>
    <p:extLst>
      <p:ext uri="{BB962C8B-B14F-4D97-AF65-F5344CB8AC3E}">
        <p14:creationId xmlns:p14="http://schemas.microsoft.com/office/powerpoint/2010/main" xmlns="" val="3576363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A0A3AF27-1EAF-41C5-A652-1DD5718FE3B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9047" y="6084969"/>
            <a:ext cx="849274" cy="679707"/>
          </a:xfrm>
          <a:prstGeom prst="rect">
            <a:avLst/>
          </a:prstGeom>
          <a:ln>
            <a:noFill/>
          </a:ln>
        </p:spPr>
      </p:pic>
      <p:cxnSp>
        <p:nvCxnSpPr>
          <p:cNvPr id="8" name="Connecteur droit 7">
            <a:extLst>
              <a:ext uri="{FF2B5EF4-FFF2-40B4-BE49-F238E27FC236}">
                <a16:creationId xmlns:a16="http://schemas.microsoft.com/office/drawing/2014/main" xmlns="" id="{89ABB94E-373A-44A3-9E58-4230D736D1A2}"/>
              </a:ext>
            </a:extLst>
          </p:cNvPr>
          <p:cNvCxnSpPr>
            <a:cxnSpLocks/>
          </p:cNvCxnSpPr>
          <p:nvPr/>
        </p:nvCxnSpPr>
        <p:spPr>
          <a:xfrm>
            <a:off x="599047" y="1132372"/>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xmlns="" id="{0938C813-9BE3-481E-B3BA-01339C9DB5FD}"/>
              </a:ext>
            </a:extLst>
          </p:cNvPr>
          <p:cNvCxnSpPr>
            <a:cxnSpLocks/>
          </p:cNvCxnSpPr>
          <p:nvPr/>
        </p:nvCxnSpPr>
        <p:spPr>
          <a:xfrm>
            <a:off x="751447" y="5995736"/>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xmlns="" id="{0CC3D0EE-D3D8-474E-A091-ECF1AB539C69}"/>
              </a:ext>
            </a:extLst>
          </p:cNvPr>
          <p:cNvSpPr txBox="1"/>
          <p:nvPr/>
        </p:nvSpPr>
        <p:spPr>
          <a:xfrm>
            <a:off x="1023684" y="249375"/>
            <a:ext cx="11002403" cy="1323439"/>
          </a:xfrm>
          <a:prstGeom prst="rect">
            <a:avLst/>
          </a:prstGeom>
          <a:noFill/>
          <a:ln>
            <a:noFill/>
          </a:ln>
        </p:spPr>
        <p:txBody>
          <a:bodyPr wrap="square" rtlCol="0">
            <a:spAutoFit/>
          </a:bodyPr>
          <a:lstStyle/>
          <a:p>
            <a:r>
              <a:rPr lang="fr-FR" sz="4000" cap="all" dirty="0">
                <a:solidFill>
                  <a:srgbClr val="279046"/>
                </a:solidFill>
                <a:latin typeface="Maximum Impact" pitchFamily="2" charset="0"/>
              </a:rPr>
              <a:t>II. </a:t>
            </a:r>
            <a:r>
              <a:rPr lang="fr-FR" sz="4000" cap="all" dirty="0" smtClean="0">
                <a:solidFill>
                  <a:srgbClr val="279046"/>
                </a:solidFill>
                <a:latin typeface="Maximum Impact" pitchFamily="2" charset="0"/>
              </a:rPr>
              <a:t>EVT/RC ET LA PRISON DE SOKODE (7/8)</a:t>
            </a:r>
            <a:endParaRPr lang="fr-FR" sz="4000" cap="all" dirty="0">
              <a:solidFill>
                <a:srgbClr val="279046"/>
              </a:solidFill>
              <a:latin typeface="Maximum Impact" pitchFamily="2" charset="0"/>
            </a:endParaRPr>
          </a:p>
          <a:p>
            <a:endParaRPr lang="fr-FR" sz="4000" cap="all" dirty="0">
              <a:solidFill>
                <a:srgbClr val="279046"/>
              </a:solidFill>
              <a:latin typeface="Maximum Impact" pitchFamily="2" charset="0"/>
            </a:endParaRPr>
          </a:p>
        </p:txBody>
      </p:sp>
      <p:sp>
        <p:nvSpPr>
          <p:cNvPr id="18" name="ZoneTexte 17">
            <a:extLst>
              <a:ext uri="{FF2B5EF4-FFF2-40B4-BE49-F238E27FC236}">
                <a16:creationId xmlns:a16="http://schemas.microsoft.com/office/drawing/2014/main" xmlns="" id="{3D49C4DB-8F64-4A00-A875-DB22A2C95200}"/>
              </a:ext>
            </a:extLst>
          </p:cNvPr>
          <p:cNvSpPr txBox="1"/>
          <p:nvPr/>
        </p:nvSpPr>
        <p:spPr>
          <a:xfrm>
            <a:off x="1121561" y="1375988"/>
            <a:ext cx="9274869" cy="4708981"/>
          </a:xfrm>
          <a:prstGeom prst="rect">
            <a:avLst/>
          </a:prstGeom>
          <a:noFill/>
        </p:spPr>
        <p:txBody>
          <a:bodyPr wrap="square" rtlCol="0">
            <a:spAutoFit/>
          </a:bodyPr>
          <a:lstStyle/>
          <a:p>
            <a:pPr algn="just">
              <a:lnSpc>
                <a:spcPct val="150000"/>
              </a:lnSpc>
            </a:pPr>
            <a:r>
              <a:rPr lang="fr-FR" sz="2000" b="1" dirty="0" smtClean="0">
                <a:solidFill>
                  <a:srgbClr val="C00000"/>
                </a:solidFill>
                <a:latin typeface="Open Sans" panose="020B0606030504020204" pitchFamily="34" charset="0"/>
                <a:ea typeface="Open Sans" panose="020B0606030504020204" pitchFamily="34" charset="0"/>
                <a:cs typeface="Open Sans" panose="020B0606030504020204" pitchFamily="34" charset="0"/>
              </a:rPr>
              <a:t>Nos difficultés :</a:t>
            </a:r>
          </a:p>
          <a:p>
            <a:pPr marL="342900" indent="-342900" algn="just">
              <a:lnSpc>
                <a:spcPct val="150000"/>
              </a:lnSpc>
              <a:buFont typeface="Wingdings" panose="05000000000000000000" pitchFamily="2" charset="2"/>
              <a:buChar char="§"/>
            </a:pPr>
            <a:r>
              <a:rPr lang="fr-FR" sz="2000" dirty="0" smtClean="0">
                <a:latin typeface="Open Sans" panose="020B0606030504020204" pitchFamily="34" charset="0"/>
                <a:ea typeface="Open Sans" panose="020B0606030504020204" pitchFamily="34" charset="0"/>
                <a:cs typeface="Open Sans" panose="020B0606030504020204" pitchFamily="34" charset="0"/>
              </a:rPr>
              <a:t>L’approvisionnement </a:t>
            </a:r>
            <a:r>
              <a:rPr lang="fr-FR" sz="2000" dirty="0">
                <a:latin typeface="Open Sans" panose="020B0606030504020204" pitchFamily="34" charset="0"/>
                <a:ea typeface="Open Sans" panose="020B0606030504020204" pitchFamily="34" charset="0"/>
                <a:cs typeface="Open Sans" panose="020B0606030504020204" pitchFamily="34" charset="0"/>
              </a:rPr>
              <a:t>pauvre et très insignifiant du mini dépôt pharmaceutique de l’infirmerie</a:t>
            </a:r>
          </a:p>
          <a:p>
            <a:pPr marL="342900" indent="-342900" algn="just">
              <a:lnSpc>
                <a:spcPct val="15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Les cas d’inobservance aux TAR liés aux conditions de détention: cellule commune, vol, détournement et difficultés décrites par les détenus VIH positifs à bien stocker leur TAR et les prendre aux heures indiquées quand parfois ils sont « ventre affamé </a:t>
            </a:r>
            <a:r>
              <a:rPr lang="fr-FR" sz="2000" dirty="0" smtClean="0">
                <a:latin typeface="Open Sans" panose="020B0606030504020204" pitchFamily="34" charset="0"/>
                <a:ea typeface="Open Sans" panose="020B0606030504020204" pitchFamily="34" charset="0"/>
                <a:cs typeface="Open Sans" panose="020B0606030504020204" pitchFamily="34" charset="0"/>
              </a:rPr>
              <a:t>»</a:t>
            </a:r>
          </a:p>
          <a:p>
            <a:pPr marL="342900" indent="-342900" algn="just">
              <a:lnSpc>
                <a:spcPct val="15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Réticences de certains détenus à échanger avec leur familles, voire communauté pour faciliter parfois la médiation</a:t>
            </a:r>
          </a:p>
          <a:p>
            <a:pPr marL="342900" indent="-342900" algn="just">
              <a:lnSpc>
                <a:spcPct val="150000"/>
              </a:lnSpc>
              <a:buFont typeface="Wingdings" panose="05000000000000000000" pitchFamily="2" charset="2"/>
              <a:buChar char="§"/>
            </a:pPr>
            <a:endParaRPr lang="fr-FR"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139502300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A0A3AF27-1EAF-41C5-A652-1DD5718FE3B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9047" y="6084969"/>
            <a:ext cx="849274" cy="679707"/>
          </a:xfrm>
          <a:prstGeom prst="rect">
            <a:avLst/>
          </a:prstGeom>
          <a:ln>
            <a:noFill/>
          </a:ln>
        </p:spPr>
      </p:pic>
      <p:cxnSp>
        <p:nvCxnSpPr>
          <p:cNvPr id="8" name="Connecteur droit 7">
            <a:extLst>
              <a:ext uri="{FF2B5EF4-FFF2-40B4-BE49-F238E27FC236}">
                <a16:creationId xmlns:a16="http://schemas.microsoft.com/office/drawing/2014/main" xmlns="" id="{89ABB94E-373A-44A3-9E58-4230D736D1A2}"/>
              </a:ext>
            </a:extLst>
          </p:cNvPr>
          <p:cNvCxnSpPr>
            <a:cxnSpLocks/>
          </p:cNvCxnSpPr>
          <p:nvPr/>
        </p:nvCxnSpPr>
        <p:spPr>
          <a:xfrm>
            <a:off x="599047" y="1132372"/>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xmlns="" id="{0938C813-9BE3-481E-B3BA-01339C9DB5FD}"/>
              </a:ext>
            </a:extLst>
          </p:cNvPr>
          <p:cNvCxnSpPr>
            <a:cxnSpLocks/>
          </p:cNvCxnSpPr>
          <p:nvPr/>
        </p:nvCxnSpPr>
        <p:spPr>
          <a:xfrm>
            <a:off x="751447" y="5995736"/>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xmlns="" id="{0CC3D0EE-D3D8-474E-A091-ECF1AB539C69}"/>
              </a:ext>
            </a:extLst>
          </p:cNvPr>
          <p:cNvSpPr txBox="1"/>
          <p:nvPr/>
        </p:nvSpPr>
        <p:spPr>
          <a:xfrm>
            <a:off x="1023684" y="249375"/>
            <a:ext cx="11002403" cy="1323439"/>
          </a:xfrm>
          <a:prstGeom prst="rect">
            <a:avLst/>
          </a:prstGeom>
          <a:noFill/>
          <a:ln>
            <a:noFill/>
          </a:ln>
        </p:spPr>
        <p:txBody>
          <a:bodyPr wrap="square" rtlCol="0">
            <a:spAutoFit/>
          </a:bodyPr>
          <a:lstStyle/>
          <a:p>
            <a:r>
              <a:rPr lang="fr-FR" sz="4000" cap="all" dirty="0">
                <a:solidFill>
                  <a:srgbClr val="279046"/>
                </a:solidFill>
                <a:latin typeface="Maximum Impact" pitchFamily="2" charset="0"/>
              </a:rPr>
              <a:t>II. EVT/RC ET LA PRISON DE </a:t>
            </a:r>
            <a:r>
              <a:rPr lang="fr-FR" sz="4000" cap="all" dirty="0" smtClean="0">
                <a:solidFill>
                  <a:srgbClr val="279046"/>
                </a:solidFill>
                <a:latin typeface="Maximum Impact" pitchFamily="2" charset="0"/>
              </a:rPr>
              <a:t>SOKODE (8/8)</a:t>
            </a:r>
            <a:endParaRPr lang="fr-FR" sz="4000" cap="all" dirty="0">
              <a:solidFill>
                <a:srgbClr val="279046"/>
              </a:solidFill>
              <a:latin typeface="Maximum Impact" pitchFamily="2" charset="0"/>
            </a:endParaRPr>
          </a:p>
          <a:p>
            <a:endParaRPr lang="fr-FR" sz="4000" cap="all" dirty="0">
              <a:solidFill>
                <a:srgbClr val="279046"/>
              </a:solidFill>
              <a:latin typeface="Maximum Impact" pitchFamily="2" charset="0"/>
            </a:endParaRPr>
          </a:p>
        </p:txBody>
      </p:sp>
      <p:sp>
        <p:nvSpPr>
          <p:cNvPr id="18" name="ZoneTexte 17">
            <a:extLst>
              <a:ext uri="{FF2B5EF4-FFF2-40B4-BE49-F238E27FC236}">
                <a16:creationId xmlns:a16="http://schemas.microsoft.com/office/drawing/2014/main" xmlns="" id="{3D49C4DB-8F64-4A00-A875-DB22A2C95200}"/>
              </a:ext>
            </a:extLst>
          </p:cNvPr>
          <p:cNvSpPr txBox="1"/>
          <p:nvPr/>
        </p:nvSpPr>
        <p:spPr>
          <a:xfrm>
            <a:off x="1264066" y="1770622"/>
            <a:ext cx="9274869" cy="3046988"/>
          </a:xfrm>
          <a:prstGeom prst="rect">
            <a:avLst/>
          </a:prstGeom>
          <a:noFill/>
        </p:spPr>
        <p:txBody>
          <a:bodyPr wrap="square" rtlCol="0">
            <a:spAutoFit/>
          </a:bodyPr>
          <a:lstStyle/>
          <a:p>
            <a:pPr algn="just">
              <a:lnSpc>
                <a:spcPct val="150000"/>
              </a:lnSpc>
            </a:pPr>
            <a:r>
              <a:rPr lang="fr-FR" sz="20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Nos difficultés :</a:t>
            </a:r>
          </a:p>
          <a:p>
            <a:pPr algn="just">
              <a:lnSpc>
                <a:spcPct val="150000"/>
              </a:lnSpc>
            </a:pPr>
            <a:endParaRPr lang="fr-FR" sz="2000" dirty="0" smtClean="0">
              <a:latin typeface="Open Sans" panose="020B0606030504020204" pitchFamily="34" charset="0"/>
              <a:ea typeface="Open Sans" panose="020B0606030504020204" pitchFamily="34" charset="0"/>
              <a:cs typeface="Open Sans" panose="020B0606030504020204" pitchFamily="34" charset="0"/>
            </a:endParaRPr>
          </a:p>
          <a:p>
            <a:pPr marL="342900" indent="-342900" algn="just">
              <a:lnSpc>
                <a:spcPct val="150000"/>
              </a:lnSpc>
              <a:buFont typeface="Wingdings" panose="05000000000000000000" pitchFamily="2" charset="2"/>
              <a:buChar char="§"/>
            </a:pPr>
            <a:r>
              <a:rPr lang="fr-FR" sz="2000" dirty="0" smtClean="0">
                <a:latin typeface="Open Sans" panose="020B0606030504020204" pitchFamily="34" charset="0"/>
                <a:ea typeface="Open Sans" panose="020B0606030504020204" pitchFamily="34" charset="0"/>
                <a:cs typeface="Open Sans" panose="020B0606030504020204" pitchFamily="34" charset="0"/>
              </a:rPr>
              <a:t>Souvent </a:t>
            </a:r>
            <a:r>
              <a:rPr lang="fr-FR" sz="2000" dirty="0">
                <a:latin typeface="Open Sans" panose="020B0606030504020204" pitchFamily="34" charset="0"/>
                <a:ea typeface="Open Sans" panose="020B0606030504020204" pitchFamily="34" charset="0"/>
                <a:cs typeface="Open Sans" panose="020B0606030504020204" pitchFamily="34" charset="0"/>
              </a:rPr>
              <a:t>les détenus séropositifs quand ils sont libérés </a:t>
            </a:r>
            <a:r>
              <a:rPr lang="fr-FR" sz="2000" dirty="0" smtClean="0">
                <a:latin typeface="Open Sans" panose="020B0606030504020204" pitchFamily="34" charset="0"/>
                <a:ea typeface="Open Sans" panose="020B0606030504020204" pitchFamily="34" charset="0"/>
                <a:cs typeface="Open Sans" panose="020B0606030504020204" pitchFamily="34" charset="0"/>
              </a:rPr>
              <a:t>n’aiment pas </a:t>
            </a:r>
            <a:r>
              <a:rPr lang="fr-FR" sz="2000" dirty="0">
                <a:latin typeface="Open Sans" panose="020B0606030504020204" pitchFamily="34" charset="0"/>
                <a:ea typeface="Open Sans" panose="020B0606030504020204" pitchFamily="34" charset="0"/>
                <a:cs typeface="Open Sans" panose="020B0606030504020204" pitchFamily="34" charset="0"/>
              </a:rPr>
              <a:t>donner d’indications sur leurs futures </a:t>
            </a:r>
            <a:r>
              <a:rPr lang="fr-FR" sz="2000" dirty="0" smtClean="0">
                <a:latin typeface="Open Sans" panose="020B0606030504020204" pitchFamily="34" charset="0"/>
                <a:ea typeface="Open Sans" panose="020B0606030504020204" pitchFamily="34" charset="0"/>
                <a:cs typeface="Open Sans" panose="020B0606030504020204" pitchFamily="34" charset="0"/>
              </a:rPr>
              <a:t>destinations</a:t>
            </a:r>
          </a:p>
          <a:p>
            <a:pPr algn="just">
              <a:lnSpc>
                <a:spcPct val="150000"/>
              </a:lnSpc>
            </a:pPr>
            <a:endParaRPr lang="fr-FR" sz="800" dirty="0">
              <a:latin typeface="Open Sans" panose="020B0606030504020204" pitchFamily="34" charset="0"/>
              <a:ea typeface="Open Sans" panose="020B0606030504020204" pitchFamily="34" charset="0"/>
              <a:cs typeface="Open Sans" panose="020B0606030504020204" pitchFamily="34" charset="0"/>
            </a:endParaRPr>
          </a:p>
          <a:p>
            <a:pPr marL="342900" indent="-342900" algn="just">
              <a:lnSpc>
                <a:spcPct val="15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Moyens tout genre limités d’EVT/RC face parfois à des cas difficiles </a:t>
            </a:r>
          </a:p>
          <a:p>
            <a:pPr algn="just">
              <a:lnSpc>
                <a:spcPct val="150000"/>
              </a:lnSpc>
            </a:pPr>
            <a:endParaRPr lang="fr-FR"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327279907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A0A3AF27-1EAF-41C5-A652-1DD5718FE3B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9047" y="6084969"/>
            <a:ext cx="849274" cy="679707"/>
          </a:xfrm>
          <a:prstGeom prst="rect">
            <a:avLst/>
          </a:prstGeom>
          <a:ln>
            <a:noFill/>
          </a:ln>
        </p:spPr>
      </p:pic>
      <p:cxnSp>
        <p:nvCxnSpPr>
          <p:cNvPr id="8" name="Connecteur droit 7">
            <a:extLst>
              <a:ext uri="{FF2B5EF4-FFF2-40B4-BE49-F238E27FC236}">
                <a16:creationId xmlns:a16="http://schemas.microsoft.com/office/drawing/2014/main" xmlns="" id="{89ABB94E-373A-44A3-9E58-4230D736D1A2}"/>
              </a:ext>
            </a:extLst>
          </p:cNvPr>
          <p:cNvCxnSpPr>
            <a:cxnSpLocks/>
          </p:cNvCxnSpPr>
          <p:nvPr/>
        </p:nvCxnSpPr>
        <p:spPr>
          <a:xfrm>
            <a:off x="751447" y="1191749"/>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xmlns="" id="{0938C813-9BE3-481E-B3BA-01339C9DB5FD}"/>
              </a:ext>
            </a:extLst>
          </p:cNvPr>
          <p:cNvCxnSpPr>
            <a:cxnSpLocks/>
          </p:cNvCxnSpPr>
          <p:nvPr/>
        </p:nvCxnSpPr>
        <p:spPr>
          <a:xfrm>
            <a:off x="751447" y="5995736"/>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xmlns="" id="{0CC3D0EE-D3D8-474E-A091-ECF1AB539C69}"/>
              </a:ext>
            </a:extLst>
          </p:cNvPr>
          <p:cNvSpPr txBox="1"/>
          <p:nvPr/>
        </p:nvSpPr>
        <p:spPr>
          <a:xfrm>
            <a:off x="1023684" y="249375"/>
            <a:ext cx="11002403" cy="707886"/>
          </a:xfrm>
          <a:prstGeom prst="rect">
            <a:avLst/>
          </a:prstGeom>
          <a:noFill/>
          <a:ln>
            <a:noFill/>
          </a:ln>
        </p:spPr>
        <p:txBody>
          <a:bodyPr wrap="square" rtlCol="0">
            <a:spAutoFit/>
          </a:bodyPr>
          <a:lstStyle/>
          <a:p>
            <a:r>
              <a:rPr lang="fr-FR" sz="4000" cap="all" dirty="0" smtClean="0">
                <a:solidFill>
                  <a:srgbClr val="279046"/>
                </a:solidFill>
                <a:latin typeface="Maximum Impact" pitchFamily="2" charset="0"/>
              </a:rPr>
              <a:t>Conclusion/PERSPECTIVES</a:t>
            </a:r>
            <a:endParaRPr lang="fr-FR" sz="4000" cap="all" dirty="0">
              <a:solidFill>
                <a:srgbClr val="279046"/>
              </a:solidFill>
              <a:latin typeface="Maximum Impact" pitchFamily="2" charset="0"/>
            </a:endParaRPr>
          </a:p>
        </p:txBody>
      </p:sp>
      <p:sp>
        <p:nvSpPr>
          <p:cNvPr id="18" name="ZoneTexte 17">
            <a:extLst>
              <a:ext uri="{FF2B5EF4-FFF2-40B4-BE49-F238E27FC236}">
                <a16:creationId xmlns:a16="http://schemas.microsoft.com/office/drawing/2014/main" xmlns="" id="{3D49C4DB-8F64-4A00-A875-DB22A2C95200}"/>
              </a:ext>
            </a:extLst>
          </p:cNvPr>
          <p:cNvSpPr txBox="1"/>
          <p:nvPr/>
        </p:nvSpPr>
        <p:spPr>
          <a:xfrm>
            <a:off x="751447" y="1592488"/>
            <a:ext cx="9274869" cy="4247317"/>
          </a:xfrm>
          <a:prstGeom prst="rect">
            <a:avLst/>
          </a:prstGeom>
          <a:noFill/>
        </p:spPr>
        <p:txBody>
          <a:bodyPr wrap="square" rtlCol="0">
            <a:spAutoFit/>
          </a:bodyPr>
          <a:lstStyle/>
          <a:p>
            <a:pPr algn="just">
              <a:lnSpc>
                <a:spcPct val="150000"/>
              </a:lnSpc>
            </a:pPr>
            <a:r>
              <a:rPr lang="fr-FR" sz="2000" dirty="0">
                <a:latin typeface="Open Sans" panose="020B0606030504020204" pitchFamily="34" charset="0"/>
                <a:ea typeface="Open Sans" panose="020B0606030504020204" pitchFamily="34" charset="0"/>
                <a:cs typeface="Open Sans" panose="020B0606030504020204" pitchFamily="34" charset="0"/>
              </a:rPr>
              <a:t>Créer un environnement favorable à la santé en prison et pour le bien-être des détenus reste un défi pour EVT-RC.</a:t>
            </a:r>
          </a:p>
          <a:p>
            <a:pPr algn="just">
              <a:lnSpc>
                <a:spcPct val="150000"/>
              </a:lnSpc>
            </a:pPr>
            <a:r>
              <a:rPr lang="fr-FR" sz="2000" dirty="0">
                <a:latin typeface="Open Sans" panose="020B0606030504020204" pitchFamily="34" charset="0"/>
                <a:ea typeface="Open Sans" panose="020B0606030504020204" pitchFamily="34" charset="0"/>
                <a:cs typeface="Open Sans" panose="020B0606030504020204" pitchFamily="34" charset="0"/>
              </a:rPr>
              <a:t>Les détenus séropositifs ont souvent plus de difficultés que les personnes séropositives en </a:t>
            </a:r>
            <a:r>
              <a:rPr lang="fr-FR" sz="2000" dirty="0" smtClean="0">
                <a:latin typeface="Open Sans" panose="020B0606030504020204" pitchFamily="34" charset="0"/>
                <a:ea typeface="Open Sans" panose="020B0606030504020204" pitchFamily="34" charset="0"/>
                <a:cs typeface="Open Sans" panose="020B0606030504020204" pitchFamily="34" charset="0"/>
              </a:rPr>
              <a:t>liberté </a:t>
            </a:r>
            <a:r>
              <a:rPr lang="fr-FR" sz="2000" dirty="0">
                <a:latin typeface="Open Sans" panose="020B0606030504020204" pitchFamily="34" charset="0"/>
                <a:ea typeface="Open Sans" panose="020B0606030504020204" pitchFamily="34" charset="0"/>
                <a:cs typeface="Open Sans" panose="020B0606030504020204" pitchFamily="34" charset="0"/>
              </a:rPr>
              <a:t>à vivre avec le VIH.</a:t>
            </a:r>
          </a:p>
          <a:p>
            <a:pPr algn="just">
              <a:lnSpc>
                <a:spcPct val="150000"/>
              </a:lnSpc>
            </a:pPr>
            <a:r>
              <a:rPr lang="fr-FR" sz="2000" dirty="0">
                <a:latin typeface="Open Sans" panose="020B0606030504020204" pitchFamily="34" charset="0"/>
                <a:ea typeface="Open Sans" panose="020B0606030504020204" pitchFamily="34" charset="0"/>
                <a:cs typeface="Open Sans" panose="020B0606030504020204" pitchFamily="34" charset="0"/>
              </a:rPr>
              <a:t>Par ailleurs tout effort externe d’améliorer de façon durable la santé des détenus séropositifs au VIH dont ils vivent comme une « seconde prison » est salutaire. Il faudra donc rechercher plus de moyens afin de mieux répondre aux différents besoins de la population carcérale de la prison civile de Sokodé et même les autres prisons du Togo </a:t>
            </a:r>
          </a:p>
        </p:txBody>
      </p:sp>
    </p:spTree>
    <p:extLst>
      <p:ext uri="{BB962C8B-B14F-4D97-AF65-F5344CB8AC3E}">
        <p14:creationId xmlns:p14="http://schemas.microsoft.com/office/powerpoint/2010/main" xmlns="" val="1724058482"/>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A0A3AF27-1EAF-41C5-A652-1DD5718FE3B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57691" y="1934684"/>
            <a:ext cx="1960114" cy="1568755"/>
          </a:xfrm>
          <a:prstGeom prst="rect">
            <a:avLst/>
          </a:prstGeom>
          <a:ln>
            <a:noFill/>
          </a:ln>
        </p:spPr>
      </p:pic>
      <p:sp>
        <p:nvSpPr>
          <p:cNvPr id="9" name="ZoneTexte 8">
            <a:extLst>
              <a:ext uri="{FF2B5EF4-FFF2-40B4-BE49-F238E27FC236}">
                <a16:creationId xmlns:a16="http://schemas.microsoft.com/office/drawing/2014/main" xmlns="" id="{1ED58740-27CE-4B4A-B0E1-E71B6AC888D6}"/>
              </a:ext>
            </a:extLst>
          </p:cNvPr>
          <p:cNvSpPr txBox="1"/>
          <p:nvPr/>
        </p:nvSpPr>
        <p:spPr>
          <a:xfrm>
            <a:off x="1252263" y="3503439"/>
            <a:ext cx="4239228" cy="577081"/>
          </a:xfrm>
          <a:prstGeom prst="rect">
            <a:avLst/>
          </a:prstGeom>
          <a:noFill/>
        </p:spPr>
        <p:txBody>
          <a:bodyPr wrap="square" rtlCol="0">
            <a:spAutoFit/>
          </a:bodyPr>
          <a:lstStyle/>
          <a:p>
            <a:r>
              <a:rPr lang="fr-FR" sz="1050" dirty="0">
                <a:latin typeface="Open Sans" panose="020B0606030504020204" pitchFamily="34" charset="0"/>
                <a:ea typeface="Open Sans" panose="020B0606030504020204" pitchFamily="34" charset="0"/>
                <a:cs typeface="Open Sans" panose="020B0606030504020204" pitchFamily="34" charset="0"/>
              </a:rPr>
              <a:t>EVT-RC _ Sokodé ; quartier </a:t>
            </a:r>
            <a:r>
              <a:rPr lang="fr-FR" sz="1050" dirty="0" err="1">
                <a:latin typeface="Open Sans" panose="020B0606030504020204" pitchFamily="34" charset="0"/>
                <a:ea typeface="Open Sans" panose="020B0606030504020204" pitchFamily="34" charset="0"/>
                <a:cs typeface="Open Sans" panose="020B0606030504020204" pitchFamily="34" charset="0"/>
              </a:rPr>
              <a:t>Bourèkoufoulmdè</a:t>
            </a:r>
            <a:r>
              <a:rPr lang="fr-FR" sz="1050" dirty="0">
                <a:latin typeface="Open Sans" panose="020B0606030504020204" pitchFamily="34" charset="0"/>
                <a:ea typeface="Open Sans" panose="020B0606030504020204" pitchFamily="34" charset="0"/>
                <a:cs typeface="Open Sans" panose="020B0606030504020204" pitchFamily="34" charset="0"/>
              </a:rPr>
              <a:t> ; Non loin du « bar sous les cocotiers </a:t>
            </a:r>
            <a:r>
              <a:rPr lang="fr-FR" sz="1050" dirty="0" smtClean="0">
                <a:latin typeface="Open Sans" panose="020B0606030504020204" pitchFamily="34" charset="0"/>
                <a:ea typeface="Open Sans" panose="020B0606030504020204" pitchFamily="34" charset="0"/>
                <a:cs typeface="Open Sans" panose="020B0606030504020204" pitchFamily="34" charset="0"/>
              </a:rPr>
              <a:t>», Rue </a:t>
            </a:r>
            <a:r>
              <a:rPr lang="fr-FR" sz="1050" dirty="0">
                <a:latin typeface="Open Sans" panose="020B0606030504020204" pitchFamily="34" charset="0"/>
                <a:ea typeface="Open Sans" panose="020B0606030504020204" pitchFamily="34" charset="0"/>
                <a:cs typeface="Open Sans" panose="020B0606030504020204" pitchFamily="34" charset="0"/>
              </a:rPr>
              <a:t>« Maison Familiale » allant vers </a:t>
            </a:r>
            <a:r>
              <a:rPr lang="fr-FR" sz="1050" dirty="0" err="1">
                <a:latin typeface="Open Sans" panose="020B0606030504020204" pitchFamily="34" charset="0"/>
                <a:ea typeface="Open Sans" panose="020B0606030504020204" pitchFamily="34" charset="0"/>
                <a:cs typeface="Open Sans" panose="020B0606030504020204" pitchFamily="34" charset="0"/>
              </a:rPr>
              <a:t>Kouloundè</a:t>
            </a:r>
            <a:r>
              <a:rPr lang="fr-FR" sz="1050" dirty="0">
                <a:latin typeface="Open Sans" panose="020B0606030504020204" pitchFamily="34" charset="0"/>
                <a:ea typeface="Open Sans" panose="020B0606030504020204" pitchFamily="34" charset="0"/>
                <a:cs typeface="Open Sans" panose="020B0606030504020204" pitchFamily="34" charset="0"/>
              </a:rPr>
              <a:t>; à 50 mètres de la route de </a:t>
            </a:r>
            <a:r>
              <a:rPr lang="fr-FR" sz="1050" dirty="0" err="1">
                <a:latin typeface="Open Sans" panose="020B0606030504020204" pitchFamily="34" charset="0"/>
                <a:ea typeface="Open Sans" panose="020B0606030504020204" pitchFamily="34" charset="0"/>
                <a:cs typeface="Open Sans" panose="020B0606030504020204" pitchFamily="34" charset="0"/>
              </a:rPr>
              <a:t>Tchamba</a:t>
            </a:r>
            <a:endParaRPr lang="fr-FR" sz="1050"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شكل حر 78">
            <a:extLst>
              <a:ext uri="{FF2B5EF4-FFF2-40B4-BE49-F238E27FC236}">
                <a16:creationId xmlns:a16="http://schemas.microsoft.com/office/drawing/2014/main" xmlns="" id="{7FB46EAE-59F2-4327-8AD1-E29BF1DC9D13}"/>
              </a:ext>
            </a:extLst>
          </p:cNvPr>
          <p:cNvSpPr>
            <a:spLocks noChangeAspect="1"/>
          </p:cNvSpPr>
          <p:nvPr/>
        </p:nvSpPr>
        <p:spPr>
          <a:xfrm>
            <a:off x="1057691" y="3628034"/>
            <a:ext cx="128855" cy="194571"/>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rgbClr val="A82022"/>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9469" tIns="44734" rIns="89469" bIns="44734"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MA" sz="2800" b="0" i="0" u="none" strike="noStrike" kern="1200" cap="none" spc="0" normalizeH="0" baseline="0" noProof="0">
              <a:ln>
                <a:noFill/>
              </a:ln>
              <a:solidFill>
                <a:schemeClr val="bg1"/>
              </a:solidFill>
              <a:effectLst/>
              <a:uLnTx/>
              <a:uFillTx/>
              <a:latin typeface="Calibri"/>
              <a:ea typeface="+mn-ea"/>
              <a:cs typeface="+mn-cs"/>
            </a:endParaRPr>
          </a:p>
        </p:txBody>
      </p:sp>
      <p:sp>
        <p:nvSpPr>
          <p:cNvPr id="11" name="ZoneTexte 10">
            <a:extLst>
              <a:ext uri="{FF2B5EF4-FFF2-40B4-BE49-F238E27FC236}">
                <a16:creationId xmlns:a16="http://schemas.microsoft.com/office/drawing/2014/main" xmlns="" id="{3E327F48-E750-4FB8-8E1F-FE51E20BAD26}"/>
              </a:ext>
            </a:extLst>
          </p:cNvPr>
          <p:cNvSpPr txBox="1"/>
          <p:nvPr/>
        </p:nvSpPr>
        <p:spPr>
          <a:xfrm>
            <a:off x="1282798" y="4140234"/>
            <a:ext cx="2657475" cy="253916"/>
          </a:xfrm>
          <a:prstGeom prst="rect">
            <a:avLst/>
          </a:prstGeom>
          <a:noFill/>
        </p:spPr>
        <p:txBody>
          <a:bodyPr wrap="square" rtlCol="0">
            <a:spAutoFit/>
          </a:bodyPr>
          <a:lstStyle/>
          <a:p>
            <a:r>
              <a:rPr lang="fr-FR" sz="1050" b="1" dirty="0" smtClean="0">
                <a:latin typeface="Open Sans" panose="020B0606030504020204" pitchFamily="34" charset="0"/>
                <a:ea typeface="Open Sans" panose="020B0606030504020204" pitchFamily="34" charset="0"/>
                <a:cs typeface="Open Sans" panose="020B0606030504020204" pitchFamily="34" charset="0"/>
              </a:rPr>
              <a:t>+</a:t>
            </a:r>
            <a:r>
              <a:rPr lang="fr-FR" sz="1050" dirty="0" smtClean="0">
                <a:latin typeface="Open Sans" panose="020B0606030504020204" pitchFamily="34" charset="0"/>
                <a:ea typeface="Open Sans" panose="020B0606030504020204" pitchFamily="34" charset="0"/>
                <a:cs typeface="Open Sans" panose="020B0606030504020204" pitchFamily="34" charset="0"/>
              </a:rPr>
              <a:t>228  90 </a:t>
            </a:r>
            <a:r>
              <a:rPr lang="fr-FR" sz="1050" dirty="0">
                <a:latin typeface="Open Sans" panose="020B0606030504020204" pitchFamily="34" charset="0"/>
                <a:ea typeface="Open Sans" panose="020B0606030504020204" pitchFamily="34" charset="0"/>
                <a:cs typeface="Open Sans" panose="020B0606030504020204" pitchFamily="34" charset="0"/>
              </a:rPr>
              <a:t>08 52 61 /</a:t>
            </a:r>
            <a:r>
              <a:rPr lang="fr-FR" sz="1050" dirty="0" smtClean="0">
                <a:latin typeface="Open Sans" panose="020B0606030504020204" pitchFamily="34" charset="0"/>
                <a:ea typeface="Open Sans" panose="020B0606030504020204" pitchFamily="34" charset="0"/>
                <a:cs typeface="Open Sans" panose="020B0606030504020204" pitchFamily="34" charset="0"/>
              </a:rPr>
              <a:t> </a:t>
            </a:r>
            <a:r>
              <a:rPr lang="fr-FR" sz="1050" dirty="0">
                <a:latin typeface="Open Sans" panose="020B0606030504020204" pitchFamily="34" charset="0"/>
                <a:ea typeface="Open Sans" panose="020B0606030504020204" pitchFamily="34" charset="0"/>
                <a:cs typeface="Open Sans" panose="020B0606030504020204" pitchFamily="34" charset="0"/>
              </a:rPr>
              <a:t>99 67 75 02 </a:t>
            </a:r>
            <a:endParaRPr lang="fr-FR"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Freeform: Shape 88">
            <a:extLst>
              <a:ext uri="{FF2B5EF4-FFF2-40B4-BE49-F238E27FC236}">
                <a16:creationId xmlns:a16="http://schemas.microsoft.com/office/drawing/2014/main" xmlns="" id="{4314882A-5888-495F-BCB9-7D002CB70CAD}"/>
              </a:ext>
            </a:extLst>
          </p:cNvPr>
          <p:cNvSpPr/>
          <p:nvPr/>
        </p:nvSpPr>
        <p:spPr>
          <a:xfrm>
            <a:off x="1057691" y="4169907"/>
            <a:ext cx="194572" cy="194571"/>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rgbClr val="A82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MA" sz="2800" b="0" i="0" u="none" strike="noStrike" kern="1200" cap="none" spc="0" normalizeH="0" baseline="0" noProof="0" dirty="0">
              <a:ln>
                <a:noFill/>
              </a:ln>
              <a:solidFill>
                <a:schemeClr val="bg1"/>
              </a:solidFill>
              <a:effectLst/>
              <a:uLnTx/>
              <a:uFillTx/>
              <a:latin typeface="Calibri"/>
              <a:ea typeface="+mn-ea"/>
              <a:cs typeface="+mn-cs"/>
            </a:endParaRPr>
          </a:p>
        </p:txBody>
      </p:sp>
      <p:sp>
        <p:nvSpPr>
          <p:cNvPr id="13" name="ZoneTexte 12">
            <a:extLst>
              <a:ext uri="{FF2B5EF4-FFF2-40B4-BE49-F238E27FC236}">
                <a16:creationId xmlns:a16="http://schemas.microsoft.com/office/drawing/2014/main" xmlns="" id="{E48127DE-8E5D-411F-A672-609A179D9814}"/>
              </a:ext>
            </a:extLst>
          </p:cNvPr>
          <p:cNvSpPr txBox="1"/>
          <p:nvPr/>
        </p:nvSpPr>
        <p:spPr>
          <a:xfrm>
            <a:off x="1282798" y="4406239"/>
            <a:ext cx="2656168" cy="415498"/>
          </a:xfrm>
          <a:prstGeom prst="rect">
            <a:avLst/>
          </a:prstGeom>
          <a:noFill/>
        </p:spPr>
        <p:txBody>
          <a:bodyPr wrap="square" rtlCol="0">
            <a:spAutoFit/>
          </a:bodyPr>
          <a:lstStyle/>
          <a:p>
            <a:r>
              <a:rPr lang="fr-FR" sz="1050" dirty="0" smtClean="0">
                <a:latin typeface="Open Sans" panose="020B0606030504020204" pitchFamily="34" charset="0"/>
                <a:ea typeface="Open Sans" panose="020B0606030504020204" pitchFamily="34" charset="0"/>
                <a:cs typeface="Open Sans" panose="020B0606030504020204" pitchFamily="34" charset="0"/>
              </a:rPr>
              <a:t>espoirvietogorc@gmail.com</a:t>
            </a:r>
          </a:p>
          <a:p>
            <a:r>
              <a:rPr lang="fr-FR" sz="1050" dirty="0" smtClean="0">
                <a:latin typeface="Open Sans" panose="020B0606030504020204" pitchFamily="34" charset="0"/>
                <a:ea typeface="Open Sans" panose="020B0606030504020204" pitchFamily="34" charset="0"/>
                <a:cs typeface="Open Sans" panose="020B0606030504020204" pitchFamily="34" charset="0"/>
              </a:rPr>
              <a:t>www.espoirvietogo.org</a:t>
            </a:r>
            <a:endParaRPr lang="fr-FR" sz="1050" dirty="0">
              <a:latin typeface="Open Sans" panose="020B0606030504020204" pitchFamily="34" charset="0"/>
              <a:ea typeface="Open Sans" panose="020B0606030504020204" pitchFamily="34" charset="0"/>
              <a:cs typeface="Open Sans" panose="020B0606030504020204" pitchFamily="34" charset="0"/>
            </a:endParaRPr>
          </a:p>
        </p:txBody>
      </p:sp>
      <p:sp>
        <p:nvSpPr>
          <p:cNvPr id="14" name="شكل حر 62">
            <a:extLst>
              <a:ext uri="{FF2B5EF4-FFF2-40B4-BE49-F238E27FC236}">
                <a16:creationId xmlns:a16="http://schemas.microsoft.com/office/drawing/2014/main" xmlns="" id="{509E99CD-05D7-40DB-B4F5-F19370D04F74}"/>
              </a:ext>
            </a:extLst>
          </p:cNvPr>
          <p:cNvSpPr>
            <a:spLocks noChangeAspect="1"/>
          </p:cNvSpPr>
          <p:nvPr/>
        </p:nvSpPr>
        <p:spPr bwMode="auto">
          <a:xfrm flipH="1">
            <a:off x="1057691" y="4516123"/>
            <a:ext cx="197186" cy="194571"/>
          </a:xfrm>
          <a:custGeom>
            <a:avLst/>
            <a:gdLst>
              <a:gd name="connsiteX0" fmla="*/ 359188 w 1477433"/>
              <a:gd name="connsiteY0" fmla="*/ 970868 h 1452491"/>
              <a:gd name="connsiteX1" fmla="*/ 360492 w 1477433"/>
              <a:gd name="connsiteY1" fmla="*/ 978484 h 1452491"/>
              <a:gd name="connsiteX2" fmla="*/ 490553 w 1477433"/>
              <a:gd name="connsiteY2" fmla="*/ 1259435 h 1452491"/>
              <a:gd name="connsiteX3" fmla="*/ 520735 w 1477433"/>
              <a:gd name="connsiteY3" fmla="*/ 1294041 h 1452491"/>
              <a:gd name="connsiteX4" fmla="*/ 448424 w 1477433"/>
              <a:gd name="connsiteY4" fmla="*/ 1262166 h 1452491"/>
              <a:gd name="connsiteX5" fmla="*/ 185253 w 1477433"/>
              <a:gd name="connsiteY5" fmla="*/ 981504 h 1452491"/>
              <a:gd name="connsiteX6" fmla="*/ 181110 w 1477433"/>
              <a:gd name="connsiteY6" fmla="*/ 970868 h 1452491"/>
              <a:gd name="connsiteX7" fmla="*/ 685878 w 1477433"/>
              <a:gd name="connsiteY7" fmla="*/ 970868 h 1452491"/>
              <a:gd name="connsiteX8" fmla="*/ 685878 w 1477433"/>
              <a:gd name="connsiteY8" fmla="*/ 1328926 h 1452491"/>
              <a:gd name="connsiteX9" fmla="*/ 638058 w 1477433"/>
              <a:gd name="connsiteY9" fmla="*/ 1285671 h 1452491"/>
              <a:gd name="connsiteX10" fmla="*/ 467183 w 1477433"/>
              <a:gd name="connsiteY10" fmla="*/ 973985 h 1452491"/>
              <a:gd name="connsiteX11" fmla="*/ 466594 w 1477433"/>
              <a:gd name="connsiteY11" fmla="*/ 970868 h 1452491"/>
              <a:gd name="connsiteX12" fmla="*/ 1002381 w 1477433"/>
              <a:gd name="connsiteY12" fmla="*/ 970868 h 1452491"/>
              <a:gd name="connsiteX13" fmla="*/ 984353 w 1477433"/>
              <a:gd name="connsiteY13" fmla="*/ 1048524 h 1452491"/>
              <a:gd name="connsiteX14" fmla="*/ 858010 w 1477433"/>
              <a:gd name="connsiteY14" fmla="*/ 1285671 h 1452491"/>
              <a:gd name="connsiteX15" fmla="*/ 809510 w 1477433"/>
              <a:gd name="connsiteY15" fmla="*/ 1337430 h 1452491"/>
              <a:gd name="connsiteX16" fmla="*/ 803387 w 1477433"/>
              <a:gd name="connsiteY16" fmla="*/ 1338858 h 1452491"/>
              <a:gd name="connsiteX17" fmla="*/ 790534 w 1477433"/>
              <a:gd name="connsiteY17" fmla="*/ 1341003 h 1452491"/>
              <a:gd name="connsiteX18" fmla="*/ 790534 w 1477433"/>
              <a:gd name="connsiteY18" fmla="*/ 970868 h 1452491"/>
              <a:gd name="connsiteX19" fmla="*/ 1298864 w 1477433"/>
              <a:gd name="connsiteY19" fmla="*/ 970868 h 1452491"/>
              <a:gd name="connsiteX20" fmla="*/ 1289246 w 1477433"/>
              <a:gd name="connsiteY20" fmla="*/ 993620 h 1452491"/>
              <a:gd name="connsiteX21" fmla="*/ 975561 w 1477433"/>
              <a:gd name="connsiteY21" fmla="*/ 1284032 h 1452491"/>
              <a:gd name="connsiteX22" fmla="*/ 960431 w 1477433"/>
              <a:gd name="connsiteY22" fmla="*/ 1290007 h 1452491"/>
              <a:gd name="connsiteX23" fmla="*/ 983030 w 1477433"/>
              <a:gd name="connsiteY23" fmla="*/ 1259435 h 1452491"/>
              <a:gd name="connsiteX24" fmla="*/ 1093266 w 1477433"/>
              <a:gd name="connsiteY24" fmla="*/ 978484 h 1452491"/>
              <a:gd name="connsiteX25" fmla="*/ 1094516 w 1477433"/>
              <a:gd name="connsiteY25" fmla="*/ 970868 h 1452491"/>
              <a:gd name="connsiteX26" fmla="*/ 335094 w 1477433"/>
              <a:gd name="connsiteY26" fmla="*/ 594409 h 1452491"/>
              <a:gd name="connsiteX27" fmla="*/ 333931 w 1477433"/>
              <a:gd name="connsiteY27" fmla="*/ 602627 h 1452491"/>
              <a:gd name="connsiteX28" fmla="*/ 328262 w 1477433"/>
              <a:gd name="connsiteY28" fmla="*/ 701606 h 1452491"/>
              <a:gd name="connsiteX29" fmla="*/ 336293 w 1477433"/>
              <a:gd name="connsiteY29" fmla="*/ 837085 h 1452491"/>
              <a:gd name="connsiteX30" fmla="*/ 341365 w 1477433"/>
              <a:gd name="connsiteY30" fmla="*/ 866719 h 1452491"/>
              <a:gd name="connsiteX31" fmla="*/ 145665 w 1477433"/>
              <a:gd name="connsiteY31" fmla="*/ 866719 h 1452491"/>
              <a:gd name="connsiteX32" fmla="*/ 134094 w 1477433"/>
              <a:gd name="connsiteY32" fmla="*/ 822480 h 1452491"/>
              <a:gd name="connsiteX33" fmla="*/ 119096 w 1477433"/>
              <a:gd name="connsiteY33" fmla="*/ 714849 h 1452491"/>
              <a:gd name="connsiteX34" fmla="*/ 133122 w 1477433"/>
              <a:gd name="connsiteY34" fmla="*/ 617955 h 1452491"/>
              <a:gd name="connsiteX35" fmla="*/ 139572 w 1477433"/>
              <a:gd name="connsiteY35" fmla="*/ 594409 h 1452491"/>
              <a:gd name="connsiteX36" fmla="*/ 685878 w 1477433"/>
              <a:gd name="connsiteY36" fmla="*/ 594409 h 1452491"/>
              <a:gd name="connsiteX37" fmla="*/ 685878 w 1477433"/>
              <a:gd name="connsiteY37" fmla="*/ 866719 h 1452491"/>
              <a:gd name="connsiteX38" fmla="*/ 449065 w 1477433"/>
              <a:gd name="connsiteY38" fmla="*/ 866719 h 1452491"/>
              <a:gd name="connsiteX39" fmla="*/ 442217 w 1477433"/>
              <a:gd name="connsiteY39" fmla="*/ 799730 h 1452491"/>
              <a:gd name="connsiteX40" fmla="*/ 439091 w 1477433"/>
              <a:gd name="connsiteY40" fmla="*/ 698049 h 1452491"/>
              <a:gd name="connsiteX41" fmla="*/ 446806 w 1477433"/>
              <a:gd name="connsiteY41" fmla="*/ 594651 h 1452491"/>
              <a:gd name="connsiteX42" fmla="*/ 446848 w 1477433"/>
              <a:gd name="connsiteY42" fmla="*/ 594409 h 1452491"/>
              <a:gd name="connsiteX43" fmla="*/ 1019572 w 1477433"/>
              <a:gd name="connsiteY43" fmla="*/ 594409 h 1452491"/>
              <a:gd name="connsiteX44" fmla="*/ 1022035 w 1477433"/>
              <a:gd name="connsiteY44" fmla="*/ 614418 h 1452491"/>
              <a:gd name="connsiteX45" fmla="*/ 1026647 w 1477433"/>
              <a:gd name="connsiteY45" fmla="*/ 698049 h 1452491"/>
              <a:gd name="connsiteX46" fmla="*/ 1021938 w 1477433"/>
              <a:gd name="connsiteY46" fmla="*/ 831346 h 1452491"/>
              <a:gd name="connsiteX47" fmla="*/ 1017638 w 1477433"/>
              <a:gd name="connsiteY47" fmla="*/ 866719 h 1452491"/>
              <a:gd name="connsiteX48" fmla="*/ 790534 w 1477433"/>
              <a:gd name="connsiteY48" fmla="*/ 866719 h 1452491"/>
              <a:gd name="connsiteX49" fmla="*/ 790534 w 1477433"/>
              <a:gd name="connsiteY49" fmla="*/ 594409 h 1452491"/>
              <a:gd name="connsiteX50" fmla="*/ 1333877 w 1477433"/>
              <a:gd name="connsiteY50" fmla="*/ 594409 h 1452491"/>
              <a:gd name="connsiteX51" fmla="*/ 1343339 w 1477433"/>
              <a:gd name="connsiteY51" fmla="*/ 630011 h 1452491"/>
              <a:gd name="connsiteX52" fmla="*/ 1358337 w 1477433"/>
              <a:gd name="connsiteY52" fmla="*/ 737642 h 1452491"/>
              <a:gd name="connsiteX53" fmla="*/ 1344311 w 1477433"/>
              <a:gd name="connsiteY53" fmla="*/ 834536 h 1452491"/>
              <a:gd name="connsiteX54" fmla="*/ 1335351 w 1477433"/>
              <a:gd name="connsiteY54" fmla="*/ 866719 h 1452491"/>
              <a:gd name="connsiteX55" fmla="*/ 1109912 w 1477433"/>
              <a:gd name="connsiteY55" fmla="*/ 866719 h 1452491"/>
              <a:gd name="connsiteX56" fmla="*/ 1120582 w 1477433"/>
              <a:gd name="connsiteY56" fmla="*/ 701606 h 1452491"/>
              <a:gd name="connsiteX57" fmla="*/ 1117221 w 1477433"/>
              <a:gd name="connsiteY57" fmla="*/ 621477 h 1452491"/>
              <a:gd name="connsiteX58" fmla="*/ 1114572 w 1477433"/>
              <a:gd name="connsiteY58" fmla="*/ 594409 h 1452491"/>
              <a:gd name="connsiteX59" fmla="*/ 515400 w 1477433"/>
              <a:gd name="connsiteY59" fmla="*/ 164829 h 1452491"/>
              <a:gd name="connsiteX60" fmla="*/ 505391 w 1477433"/>
              <a:gd name="connsiteY60" fmla="*/ 175684 h 1452491"/>
              <a:gd name="connsiteX61" fmla="*/ 364412 w 1477433"/>
              <a:gd name="connsiteY61" fmla="*/ 438014 h 1452491"/>
              <a:gd name="connsiteX62" fmla="*/ 352145 w 1477433"/>
              <a:gd name="connsiteY62" fmla="*/ 490260 h 1452491"/>
              <a:gd name="connsiteX63" fmla="*/ 174602 w 1477433"/>
              <a:gd name="connsiteY63" fmla="*/ 490260 h 1452491"/>
              <a:gd name="connsiteX64" fmla="*/ 183559 w 1477433"/>
              <a:gd name="connsiteY64" fmla="*/ 468287 h 1452491"/>
              <a:gd name="connsiteX65" fmla="*/ 445170 w 1477433"/>
              <a:gd name="connsiteY65" fmla="*/ 196676 h 1452491"/>
              <a:gd name="connsiteX66" fmla="*/ 955189 w 1477433"/>
              <a:gd name="connsiteY66" fmla="*/ 156152 h 1452491"/>
              <a:gd name="connsiteX67" fmla="*/ 972101 w 1477433"/>
              <a:gd name="connsiteY67" fmla="*/ 162544 h 1452491"/>
              <a:gd name="connsiteX68" fmla="*/ 1287505 w 1477433"/>
              <a:gd name="connsiteY68" fmla="*/ 461051 h 1452491"/>
              <a:gd name="connsiteX69" fmla="*/ 1299306 w 1477433"/>
              <a:gd name="connsiteY69" fmla="*/ 490260 h 1452491"/>
              <a:gd name="connsiteX70" fmla="*/ 1098994 w 1477433"/>
              <a:gd name="connsiteY70" fmla="*/ 490260 h 1452491"/>
              <a:gd name="connsiteX71" fmla="*/ 1086370 w 1477433"/>
              <a:gd name="connsiteY71" fmla="*/ 423770 h 1452491"/>
              <a:gd name="connsiteX72" fmla="*/ 970454 w 1477433"/>
              <a:gd name="connsiteY72" fmla="*/ 175684 h 1452491"/>
              <a:gd name="connsiteX73" fmla="*/ 685878 w 1477433"/>
              <a:gd name="connsiteY73" fmla="*/ 126507 h 1452491"/>
              <a:gd name="connsiteX74" fmla="*/ 685878 w 1477433"/>
              <a:gd name="connsiteY74" fmla="*/ 490260 h 1452491"/>
              <a:gd name="connsiteX75" fmla="*/ 466559 w 1477433"/>
              <a:gd name="connsiteY75" fmla="*/ 490260 h 1452491"/>
              <a:gd name="connsiteX76" fmla="*/ 486500 w 1477433"/>
              <a:gd name="connsiteY76" fmla="*/ 420671 h 1452491"/>
              <a:gd name="connsiteX77" fmla="*/ 661418 w 1477433"/>
              <a:gd name="connsiteY77" fmla="*/ 147172 h 1452491"/>
              <a:gd name="connsiteX78" fmla="*/ 790534 w 1477433"/>
              <a:gd name="connsiteY78" fmla="*/ 110272 h 1452491"/>
              <a:gd name="connsiteX79" fmla="*/ 799436 w 1477433"/>
              <a:gd name="connsiteY79" fmla="*/ 111456 h 1452491"/>
              <a:gd name="connsiteX80" fmla="*/ 803137 w 1477433"/>
              <a:gd name="connsiteY80" fmla="*/ 112212 h 1452491"/>
              <a:gd name="connsiteX81" fmla="*/ 838210 w 1477433"/>
              <a:gd name="connsiteY81" fmla="*/ 147172 h 1452491"/>
              <a:gd name="connsiteX82" fmla="*/ 981874 w 1477433"/>
              <a:gd name="connsiteY82" fmla="*/ 405529 h 1452491"/>
              <a:gd name="connsiteX83" fmla="*/ 1001543 w 1477433"/>
              <a:gd name="connsiteY83" fmla="*/ 490260 h 1452491"/>
              <a:gd name="connsiteX84" fmla="*/ 790534 w 1477433"/>
              <a:gd name="connsiteY84" fmla="*/ 490260 h 1452491"/>
              <a:gd name="connsiteX85" fmla="*/ 736675 w 1477433"/>
              <a:gd name="connsiteY85" fmla="*/ 0 h 1452491"/>
              <a:gd name="connsiteX86" fmla="*/ 6248 w 1477433"/>
              <a:gd name="connsiteY86" fmla="*/ 635366 h 1452491"/>
              <a:gd name="connsiteX87" fmla="*/ 415 w 1477433"/>
              <a:gd name="connsiteY87" fmla="*/ 713798 h 1452491"/>
              <a:gd name="connsiteX88" fmla="*/ 0 w 1477433"/>
              <a:gd name="connsiteY88" fmla="*/ 713798 h 1452491"/>
              <a:gd name="connsiteX89" fmla="*/ 242 w 1477433"/>
              <a:gd name="connsiteY89" fmla="*/ 716133 h 1452491"/>
              <a:gd name="connsiteX90" fmla="*/ 0 w 1477433"/>
              <a:gd name="connsiteY90" fmla="*/ 719388 h 1452491"/>
              <a:gd name="connsiteX91" fmla="*/ 579 w 1477433"/>
              <a:gd name="connsiteY91" fmla="*/ 719388 h 1452491"/>
              <a:gd name="connsiteX92" fmla="*/ 9659 w 1477433"/>
              <a:gd name="connsiteY92" fmla="*/ 806983 h 1452491"/>
              <a:gd name="connsiteX93" fmla="*/ 740759 w 1477433"/>
              <a:gd name="connsiteY93" fmla="*/ 1452491 h 1452491"/>
              <a:gd name="connsiteX94" fmla="*/ 1471185 w 1477433"/>
              <a:gd name="connsiteY94" fmla="*/ 817125 h 1452491"/>
              <a:gd name="connsiteX95" fmla="*/ 1477018 w 1477433"/>
              <a:gd name="connsiteY95" fmla="*/ 738693 h 1452491"/>
              <a:gd name="connsiteX96" fmla="*/ 1477433 w 1477433"/>
              <a:gd name="connsiteY96" fmla="*/ 738693 h 1452491"/>
              <a:gd name="connsiteX97" fmla="*/ 1477191 w 1477433"/>
              <a:gd name="connsiteY97" fmla="*/ 736358 h 1452491"/>
              <a:gd name="connsiteX98" fmla="*/ 1477433 w 1477433"/>
              <a:gd name="connsiteY98" fmla="*/ 733104 h 1452491"/>
              <a:gd name="connsiteX99" fmla="*/ 1476854 w 1477433"/>
              <a:gd name="connsiteY99" fmla="*/ 733104 h 1452491"/>
              <a:gd name="connsiteX100" fmla="*/ 1467774 w 1477433"/>
              <a:gd name="connsiteY100" fmla="*/ 645508 h 1452491"/>
              <a:gd name="connsiteX101" fmla="*/ 736675 w 1477433"/>
              <a:gd name="connsiteY101" fmla="*/ 0 h 145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477433" h="1452491">
                <a:moveTo>
                  <a:pt x="359188" y="970868"/>
                </a:moveTo>
                <a:lnTo>
                  <a:pt x="360492" y="978484"/>
                </a:lnTo>
                <a:cubicBezTo>
                  <a:pt x="383856" y="1073635"/>
                  <a:pt x="423525" y="1169464"/>
                  <a:pt x="490553" y="1259435"/>
                </a:cubicBezTo>
                <a:lnTo>
                  <a:pt x="520735" y="1294041"/>
                </a:lnTo>
                <a:lnTo>
                  <a:pt x="448424" y="1262166"/>
                </a:lnTo>
                <a:cubicBezTo>
                  <a:pt x="350471" y="1208613"/>
                  <a:pt x="249852" y="1121886"/>
                  <a:pt x="185253" y="981504"/>
                </a:cubicBezTo>
                <a:lnTo>
                  <a:pt x="181110" y="970868"/>
                </a:lnTo>
                <a:close/>
                <a:moveTo>
                  <a:pt x="685878" y="970868"/>
                </a:moveTo>
                <a:lnTo>
                  <a:pt x="685878" y="1328926"/>
                </a:lnTo>
                <a:lnTo>
                  <a:pt x="638058" y="1285671"/>
                </a:lnTo>
                <a:cubicBezTo>
                  <a:pt x="555420" y="1201740"/>
                  <a:pt x="498358" y="1104664"/>
                  <a:pt x="467183" y="973985"/>
                </a:cubicBezTo>
                <a:lnTo>
                  <a:pt x="466594" y="970868"/>
                </a:lnTo>
                <a:close/>
                <a:moveTo>
                  <a:pt x="1002381" y="970868"/>
                </a:moveTo>
                <a:lnTo>
                  <a:pt x="984353" y="1048524"/>
                </a:lnTo>
                <a:cubicBezTo>
                  <a:pt x="956202" y="1142969"/>
                  <a:pt x="914043" y="1218526"/>
                  <a:pt x="858010" y="1285671"/>
                </a:cubicBezTo>
                <a:lnTo>
                  <a:pt x="809510" y="1337430"/>
                </a:lnTo>
                <a:lnTo>
                  <a:pt x="803387" y="1338858"/>
                </a:lnTo>
                <a:lnTo>
                  <a:pt x="790534" y="1341003"/>
                </a:lnTo>
                <a:lnTo>
                  <a:pt x="790534" y="970868"/>
                </a:lnTo>
                <a:close/>
                <a:moveTo>
                  <a:pt x="1298864" y="970868"/>
                </a:moveTo>
                <a:lnTo>
                  <a:pt x="1289246" y="993620"/>
                </a:lnTo>
                <a:cubicBezTo>
                  <a:pt x="1212336" y="1146756"/>
                  <a:pt x="1087012" y="1234269"/>
                  <a:pt x="975561" y="1284032"/>
                </a:cubicBezTo>
                <a:lnTo>
                  <a:pt x="960431" y="1290007"/>
                </a:lnTo>
                <a:lnTo>
                  <a:pt x="983030" y="1259435"/>
                </a:lnTo>
                <a:cubicBezTo>
                  <a:pt x="1039841" y="1169464"/>
                  <a:pt x="1073463" y="1073635"/>
                  <a:pt x="1093266" y="978484"/>
                </a:cubicBezTo>
                <a:lnTo>
                  <a:pt x="1094516" y="970868"/>
                </a:lnTo>
                <a:close/>
                <a:moveTo>
                  <a:pt x="335094" y="594409"/>
                </a:moveTo>
                <a:lnTo>
                  <a:pt x="333931" y="602627"/>
                </a:lnTo>
                <a:cubicBezTo>
                  <a:pt x="330867" y="633659"/>
                  <a:pt x="328921" y="666598"/>
                  <a:pt x="328262" y="701606"/>
                </a:cubicBezTo>
                <a:cubicBezTo>
                  <a:pt x="329166" y="745234"/>
                  <a:pt x="331382" y="790666"/>
                  <a:pt x="336293" y="837085"/>
                </a:cubicBezTo>
                <a:lnTo>
                  <a:pt x="341365" y="866719"/>
                </a:lnTo>
                <a:lnTo>
                  <a:pt x="145665" y="866719"/>
                </a:lnTo>
                <a:lnTo>
                  <a:pt x="134094" y="822480"/>
                </a:lnTo>
                <a:lnTo>
                  <a:pt x="119096" y="714849"/>
                </a:lnTo>
                <a:lnTo>
                  <a:pt x="133122" y="617955"/>
                </a:lnTo>
                <a:lnTo>
                  <a:pt x="139572" y="594409"/>
                </a:lnTo>
                <a:close/>
                <a:moveTo>
                  <a:pt x="685878" y="594409"/>
                </a:moveTo>
                <a:lnTo>
                  <a:pt x="685878" y="866719"/>
                </a:lnTo>
                <a:lnTo>
                  <a:pt x="449065" y="866719"/>
                </a:lnTo>
                <a:lnTo>
                  <a:pt x="442217" y="799730"/>
                </a:lnTo>
                <a:cubicBezTo>
                  <a:pt x="440134" y="767562"/>
                  <a:pt x="439091" y="733723"/>
                  <a:pt x="439091" y="698049"/>
                </a:cubicBezTo>
                <a:cubicBezTo>
                  <a:pt x="440079" y="661653"/>
                  <a:pt x="442729" y="627223"/>
                  <a:pt x="446806" y="594651"/>
                </a:cubicBezTo>
                <a:lnTo>
                  <a:pt x="446848" y="594409"/>
                </a:lnTo>
                <a:close/>
                <a:moveTo>
                  <a:pt x="1019572" y="594409"/>
                </a:moveTo>
                <a:lnTo>
                  <a:pt x="1022035" y="614418"/>
                </a:lnTo>
                <a:cubicBezTo>
                  <a:pt x="1024406" y="641073"/>
                  <a:pt x="1025977" y="668932"/>
                  <a:pt x="1026647" y="698049"/>
                </a:cubicBezTo>
                <a:cubicBezTo>
                  <a:pt x="1026647" y="745615"/>
                  <a:pt x="1025076" y="789918"/>
                  <a:pt x="1021938" y="831346"/>
                </a:cubicBezTo>
                <a:lnTo>
                  <a:pt x="1017638" y="866719"/>
                </a:lnTo>
                <a:lnTo>
                  <a:pt x="790534" y="866719"/>
                </a:lnTo>
                <a:lnTo>
                  <a:pt x="790534" y="594409"/>
                </a:lnTo>
                <a:close/>
                <a:moveTo>
                  <a:pt x="1333877" y="594409"/>
                </a:moveTo>
                <a:lnTo>
                  <a:pt x="1343339" y="630011"/>
                </a:lnTo>
                <a:lnTo>
                  <a:pt x="1358337" y="737642"/>
                </a:lnTo>
                <a:lnTo>
                  <a:pt x="1344311" y="834536"/>
                </a:lnTo>
                <a:lnTo>
                  <a:pt x="1335351" y="866719"/>
                </a:lnTo>
                <a:lnTo>
                  <a:pt x="1109912" y="866719"/>
                </a:lnTo>
                <a:lnTo>
                  <a:pt x="1120582" y="701606"/>
                </a:lnTo>
                <a:cubicBezTo>
                  <a:pt x="1120136" y="673600"/>
                  <a:pt x="1118991" y="646918"/>
                  <a:pt x="1117221" y="621477"/>
                </a:cubicBezTo>
                <a:lnTo>
                  <a:pt x="1114572" y="594409"/>
                </a:lnTo>
                <a:close/>
                <a:moveTo>
                  <a:pt x="515400" y="164829"/>
                </a:moveTo>
                <a:lnTo>
                  <a:pt x="505391" y="175684"/>
                </a:lnTo>
                <a:cubicBezTo>
                  <a:pt x="452742" y="237043"/>
                  <a:pt x="398772" y="317744"/>
                  <a:pt x="364412" y="438014"/>
                </a:cubicBezTo>
                <a:lnTo>
                  <a:pt x="352145" y="490260"/>
                </a:lnTo>
                <a:lnTo>
                  <a:pt x="174602" y="490260"/>
                </a:lnTo>
                <a:lnTo>
                  <a:pt x="183559" y="468287"/>
                </a:lnTo>
                <a:cubicBezTo>
                  <a:pt x="247488" y="335326"/>
                  <a:pt x="347594" y="250562"/>
                  <a:pt x="445170" y="196676"/>
                </a:cubicBezTo>
                <a:close/>
                <a:moveTo>
                  <a:pt x="955189" y="156152"/>
                </a:moveTo>
                <a:lnTo>
                  <a:pt x="972101" y="162544"/>
                </a:lnTo>
                <a:cubicBezTo>
                  <a:pt x="1083932" y="211005"/>
                  <a:pt x="1209819" y="299522"/>
                  <a:pt x="1287505" y="461051"/>
                </a:cubicBezTo>
                <a:lnTo>
                  <a:pt x="1299306" y="490260"/>
                </a:lnTo>
                <a:lnTo>
                  <a:pt x="1098994" y="490260"/>
                </a:lnTo>
                <a:lnTo>
                  <a:pt x="1086370" y="423770"/>
                </a:lnTo>
                <a:cubicBezTo>
                  <a:pt x="1057163" y="311319"/>
                  <a:pt x="1013292" y="234589"/>
                  <a:pt x="970454" y="175684"/>
                </a:cubicBezTo>
                <a:close/>
                <a:moveTo>
                  <a:pt x="685878" y="126507"/>
                </a:moveTo>
                <a:lnTo>
                  <a:pt x="685878" y="490260"/>
                </a:lnTo>
                <a:lnTo>
                  <a:pt x="466559" y="490260"/>
                </a:lnTo>
                <a:lnTo>
                  <a:pt x="486500" y="420671"/>
                </a:lnTo>
                <a:cubicBezTo>
                  <a:pt x="530707" y="292848"/>
                  <a:pt x="598814" y="206144"/>
                  <a:pt x="661418" y="147172"/>
                </a:cubicBezTo>
                <a:close/>
                <a:moveTo>
                  <a:pt x="790534" y="110272"/>
                </a:moveTo>
                <a:lnTo>
                  <a:pt x="799436" y="111456"/>
                </a:lnTo>
                <a:lnTo>
                  <a:pt x="803137" y="112212"/>
                </a:lnTo>
                <a:lnTo>
                  <a:pt x="838210" y="147172"/>
                </a:lnTo>
                <a:cubicBezTo>
                  <a:pt x="889149" y="203785"/>
                  <a:pt x="944387" y="285956"/>
                  <a:pt x="981874" y="405529"/>
                </a:cubicBezTo>
                <a:lnTo>
                  <a:pt x="1001543" y="490260"/>
                </a:lnTo>
                <a:lnTo>
                  <a:pt x="790534" y="490260"/>
                </a:lnTo>
                <a:close/>
                <a:moveTo>
                  <a:pt x="736675" y="0"/>
                </a:moveTo>
                <a:cubicBezTo>
                  <a:pt x="413135" y="-476"/>
                  <a:pt x="58187" y="227220"/>
                  <a:pt x="6248" y="635366"/>
                </a:cubicBezTo>
                <a:lnTo>
                  <a:pt x="415" y="713798"/>
                </a:lnTo>
                <a:lnTo>
                  <a:pt x="0" y="713798"/>
                </a:lnTo>
                <a:lnTo>
                  <a:pt x="242" y="716133"/>
                </a:lnTo>
                <a:lnTo>
                  <a:pt x="0" y="719388"/>
                </a:lnTo>
                <a:lnTo>
                  <a:pt x="579" y="719388"/>
                </a:lnTo>
                <a:lnTo>
                  <a:pt x="9659" y="806983"/>
                </a:lnTo>
                <a:cubicBezTo>
                  <a:pt x="76629" y="1255962"/>
                  <a:pt x="417220" y="1452015"/>
                  <a:pt x="740759" y="1452491"/>
                </a:cubicBezTo>
                <a:cubicBezTo>
                  <a:pt x="1064298" y="1452967"/>
                  <a:pt x="1419246" y="1225271"/>
                  <a:pt x="1471185" y="817125"/>
                </a:cubicBezTo>
                <a:lnTo>
                  <a:pt x="1477018" y="738693"/>
                </a:lnTo>
                <a:lnTo>
                  <a:pt x="1477433" y="738693"/>
                </a:lnTo>
                <a:lnTo>
                  <a:pt x="1477191" y="736358"/>
                </a:lnTo>
                <a:lnTo>
                  <a:pt x="1477433" y="733104"/>
                </a:lnTo>
                <a:lnTo>
                  <a:pt x="1476854" y="733104"/>
                </a:lnTo>
                <a:lnTo>
                  <a:pt x="1467774" y="645508"/>
                </a:lnTo>
                <a:cubicBezTo>
                  <a:pt x="1400804" y="196529"/>
                  <a:pt x="1060214" y="476"/>
                  <a:pt x="736675" y="0"/>
                </a:cubicBezTo>
                <a:close/>
              </a:path>
            </a:pathLst>
          </a:custGeom>
          <a:solidFill>
            <a:srgbClr val="A82022"/>
          </a:solidFill>
          <a:ln w="9525">
            <a:noFill/>
            <a:round/>
            <a:headEnd/>
            <a:tailEnd/>
          </a:ln>
        </p:spPr>
        <p:txBody>
          <a:bodyPr rot="0" vert="horz" wrap="square" lIns="89469" tIns="44734" rIns="89469" bIns="44734"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MA" sz="2800" b="0" i="0" u="none" strike="noStrike" kern="1200" cap="none" spc="0" normalizeH="0" baseline="0" noProof="0">
              <a:ln>
                <a:noFill/>
              </a:ln>
              <a:solidFill>
                <a:schemeClr val="bg1"/>
              </a:solidFill>
              <a:effectLst/>
              <a:uLnTx/>
              <a:uFillTx/>
              <a:latin typeface="Calibri"/>
              <a:ea typeface="+mn-ea"/>
              <a:cs typeface="+mn-cs"/>
            </a:endParaRPr>
          </a:p>
        </p:txBody>
      </p:sp>
      <p:sp>
        <p:nvSpPr>
          <p:cNvPr id="17" name="ZoneTexte 16">
            <a:extLst>
              <a:ext uri="{FF2B5EF4-FFF2-40B4-BE49-F238E27FC236}">
                <a16:creationId xmlns:a16="http://schemas.microsoft.com/office/drawing/2014/main" xmlns="" id="{0CC3D0EE-D3D8-474E-A091-ECF1AB539C69}"/>
              </a:ext>
            </a:extLst>
          </p:cNvPr>
          <p:cNvSpPr txBox="1"/>
          <p:nvPr/>
        </p:nvSpPr>
        <p:spPr>
          <a:xfrm>
            <a:off x="5818925" y="2937560"/>
            <a:ext cx="5396066" cy="1323439"/>
          </a:xfrm>
          <a:prstGeom prst="rect">
            <a:avLst/>
          </a:prstGeom>
          <a:noFill/>
          <a:ln>
            <a:noFill/>
          </a:ln>
        </p:spPr>
        <p:txBody>
          <a:bodyPr wrap="square" rtlCol="0">
            <a:spAutoFit/>
          </a:bodyPr>
          <a:lstStyle/>
          <a:p>
            <a:r>
              <a:rPr lang="fr-FR" sz="4000" cap="all" dirty="0">
                <a:solidFill>
                  <a:srgbClr val="279046"/>
                </a:solidFill>
                <a:latin typeface="Maximum Impact" pitchFamily="2" charset="0"/>
              </a:rPr>
              <a:t>Merci pour votre aimable attention</a:t>
            </a:r>
          </a:p>
        </p:txBody>
      </p:sp>
      <p:cxnSp>
        <p:nvCxnSpPr>
          <p:cNvPr id="3" name="Connecteur droit 2">
            <a:extLst>
              <a:ext uri="{FF2B5EF4-FFF2-40B4-BE49-F238E27FC236}">
                <a16:creationId xmlns:a16="http://schemas.microsoft.com/office/drawing/2014/main" xmlns="" id="{3A746CE6-CECE-4C4C-8200-28346A5E9E39}"/>
              </a:ext>
            </a:extLst>
          </p:cNvPr>
          <p:cNvCxnSpPr/>
          <p:nvPr/>
        </p:nvCxnSpPr>
        <p:spPr>
          <a:xfrm>
            <a:off x="5641965" y="1987047"/>
            <a:ext cx="0" cy="3224463"/>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2049674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A0A3AF27-1EAF-41C5-A652-1DD5718FE3B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9047" y="6084969"/>
            <a:ext cx="849274" cy="679707"/>
          </a:xfrm>
          <a:prstGeom prst="rect">
            <a:avLst/>
          </a:prstGeom>
          <a:ln>
            <a:noFill/>
          </a:ln>
        </p:spPr>
      </p:pic>
      <p:cxnSp>
        <p:nvCxnSpPr>
          <p:cNvPr id="8" name="Connecteur droit 7">
            <a:extLst>
              <a:ext uri="{FF2B5EF4-FFF2-40B4-BE49-F238E27FC236}">
                <a16:creationId xmlns:a16="http://schemas.microsoft.com/office/drawing/2014/main" xmlns="" id="{89ABB94E-373A-44A3-9E58-4230D736D1A2}"/>
              </a:ext>
            </a:extLst>
          </p:cNvPr>
          <p:cNvCxnSpPr>
            <a:cxnSpLocks/>
          </p:cNvCxnSpPr>
          <p:nvPr/>
        </p:nvCxnSpPr>
        <p:spPr>
          <a:xfrm>
            <a:off x="599047" y="1239252"/>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xmlns="" id="{0938C813-9BE3-481E-B3BA-01339C9DB5FD}"/>
              </a:ext>
            </a:extLst>
          </p:cNvPr>
          <p:cNvCxnSpPr>
            <a:cxnSpLocks/>
          </p:cNvCxnSpPr>
          <p:nvPr/>
        </p:nvCxnSpPr>
        <p:spPr>
          <a:xfrm>
            <a:off x="751447" y="5995736"/>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xmlns="" id="{0CC3D0EE-D3D8-474E-A091-ECF1AB539C69}"/>
              </a:ext>
            </a:extLst>
          </p:cNvPr>
          <p:cNvSpPr txBox="1"/>
          <p:nvPr/>
        </p:nvSpPr>
        <p:spPr>
          <a:xfrm>
            <a:off x="599047" y="420903"/>
            <a:ext cx="6092940" cy="707886"/>
          </a:xfrm>
          <a:prstGeom prst="rect">
            <a:avLst/>
          </a:prstGeom>
          <a:noFill/>
          <a:ln>
            <a:noFill/>
          </a:ln>
        </p:spPr>
        <p:txBody>
          <a:bodyPr wrap="square" rtlCol="0">
            <a:spAutoFit/>
          </a:bodyPr>
          <a:lstStyle/>
          <a:p>
            <a:r>
              <a:rPr lang="fr-FR" sz="4000" cap="all" dirty="0">
                <a:solidFill>
                  <a:srgbClr val="279046"/>
                </a:solidFill>
                <a:latin typeface="Maximum Impact" pitchFamily="2" charset="0"/>
              </a:rPr>
              <a:t>sommaire</a:t>
            </a:r>
          </a:p>
        </p:txBody>
      </p:sp>
      <p:sp>
        <p:nvSpPr>
          <p:cNvPr id="18" name="ZoneTexte 17">
            <a:extLst>
              <a:ext uri="{FF2B5EF4-FFF2-40B4-BE49-F238E27FC236}">
                <a16:creationId xmlns:a16="http://schemas.microsoft.com/office/drawing/2014/main" xmlns="" id="{3D49C4DB-8F64-4A00-A875-DB22A2C95200}"/>
              </a:ext>
            </a:extLst>
          </p:cNvPr>
          <p:cNvSpPr txBox="1"/>
          <p:nvPr/>
        </p:nvSpPr>
        <p:spPr>
          <a:xfrm>
            <a:off x="751447" y="1516038"/>
            <a:ext cx="9274869" cy="2906693"/>
          </a:xfrm>
          <a:prstGeom prst="rect">
            <a:avLst/>
          </a:prstGeom>
          <a:noFill/>
        </p:spPr>
        <p:txBody>
          <a:bodyPr wrap="square" rtlCol="0">
            <a:spAutoFit/>
          </a:bodyPr>
          <a:lstStyle/>
          <a:p>
            <a:pPr>
              <a:lnSpc>
                <a:spcPct val="200000"/>
              </a:lnSpc>
            </a:pPr>
            <a:r>
              <a:rPr lang="fr-FR" sz="3200" b="1" dirty="0" smtClean="0">
                <a:latin typeface="Open Sans" panose="020B0606030504020204" pitchFamily="34" charset="0"/>
                <a:ea typeface="Open Sans" panose="020B0606030504020204" pitchFamily="34" charset="0"/>
                <a:cs typeface="Open Sans" panose="020B0606030504020204" pitchFamily="34" charset="0"/>
              </a:rPr>
              <a:t>I- A PROPOS D’ ESPOIR VIE-TOGO</a:t>
            </a:r>
            <a:endParaRPr lang="fr-FR" sz="3200" b="1" dirty="0">
              <a:latin typeface="Open Sans" panose="020B0606030504020204" pitchFamily="34" charset="0"/>
              <a:ea typeface="Open Sans" panose="020B0606030504020204" pitchFamily="34" charset="0"/>
              <a:cs typeface="Open Sans" panose="020B0606030504020204" pitchFamily="34" charset="0"/>
            </a:endParaRPr>
          </a:p>
          <a:p>
            <a:pPr>
              <a:lnSpc>
                <a:spcPct val="200000"/>
              </a:lnSpc>
            </a:pPr>
            <a:r>
              <a:rPr lang="fr-FR" sz="3200" b="1" dirty="0">
                <a:latin typeface="Open Sans" panose="020B0606030504020204" pitchFamily="34" charset="0"/>
                <a:ea typeface="Open Sans" panose="020B0606030504020204" pitchFamily="34" charset="0"/>
                <a:cs typeface="Open Sans" panose="020B0606030504020204" pitchFamily="34" charset="0"/>
              </a:rPr>
              <a:t>II- EVT/RC ET LA PRISON DE SOKODE</a:t>
            </a:r>
          </a:p>
          <a:p>
            <a:pPr>
              <a:lnSpc>
                <a:spcPct val="200000"/>
              </a:lnSpc>
            </a:pPr>
            <a:r>
              <a:rPr lang="fr-FR" sz="3200" b="1" dirty="0" smtClean="0">
                <a:latin typeface="Open Sans" panose="020B0606030504020204" pitchFamily="34" charset="0"/>
                <a:ea typeface="Open Sans" panose="020B0606030504020204" pitchFamily="34" charset="0"/>
                <a:cs typeface="Open Sans" panose="020B0606030504020204" pitchFamily="34" charset="0"/>
              </a:rPr>
              <a:t>III– CONCLUSION </a:t>
            </a:r>
            <a:endParaRPr lang="fr-FR" sz="3200" b="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97688452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A0A3AF27-1EAF-41C5-A652-1DD5718FE3B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9047" y="6084969"/>
            <a:ext cx="849274" cy="679707"/>
          </a:xfrm>
          <a:prstGeom prst="rect">
            <a:avLst/>
          </a:prstGeom>
          <a:ln>
            <a:noFill/>
          </a:ln>
        </p:spPr>
      </p:pic>
      <p:cxnSp>
        <p:nvCxnSpPr>
          <p:cNvPr id="8" name="Connecteur droit 7">
            <a:extLst>
              <a:ext uri="{FF2B5EF4-FFF2-40B4-BE49-F238E27FC236}">
                <a16:creationId xmlns:a16="http://schemas.microsoft.com/office/drawing/2014/main" xmlns="" id="{89ABB94E-373A-44A3-9E58-4230D736D1A2}"/>
              </a:ext>
            </a:extLst>
          </p:cNvPr>
          <p:cNvCxnSpPr>
            <a:cxnSpLocks/>
          </p:cNvCxnSpPr>
          <p:nvPr/>
        </p:nvCxnSpPr>
        <p:spPr>
          <a:xfrm>
            <a:off x="599047" y="1239252"/>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xmlns="" id="{0938C813-9BE3-481E-B3BA-01339C9DB5FD}"/>
              </a:ext>
            </a:extLst>
          </p:cNvPr>
          <p:cNvCxnSpPr>
            <a:cxnSpLocks/>
          </p:cNvCxnSpPr>
          <p:nvPr/>
        </p:nvCxnSpPr>
        <p:spPr>
          <a:xfrm>
            <a:off x="751447" y="5995736"/>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xmlns="" id="{0CC3D0EE-D3D8-474E-A091-ECF1AB539C69}"/>
              </a:ext>
            </a:extLst>
          </p:cNvPr>
          <p:cNvSpPr txBox="1"/>
          <p:nvPr/>
        </p:nvSpPr>
        <p:spPr>
          <a:xfrm>
            <a:off x="599045" y="420903"/>
            <a:ext cx="9684985" cy="707886"/>
          </a:xfrm>
          <a:prstGeom prst="rect">
            <a:avLst/>
          </a:prstGeom>
          <a:noFill/>
          <a:ln>
            <a:noFill/>
          </a:ln>
        </p:spPr>
        <p:txBody>
          <a:bodyPr wrap="square" rtlCol="0">
            <a:spAutoFit/>
          </a:bodyPr>
          <a:lstStyle/>
          <a:p>
            <a:pPr marL="857250" indent="-857250">
              <a:buFont typeface="+mj-lt"/>
              <a:buAutoNum type="romanUcPeriod"/>
            </a:pPr>
            <a:r>
              <a:rPr lang="fr-FR" sz="4000" cap="all" dirty="0">
                <a:solidFill>
                  <a:srgbClr val="279046"/>
                </a:solidFill>
                <a:latin typeface="Maximum Impact" pitchFamily="2" charset="0"/>
              </a:rPr>
              <a:t>A PROPOS D’ESPOIR </a:t>
            </a:r>
            <a:r>
              <a:rPr lang="fr-FR" sz="4000" cap="all" dirty="0" smtClean="0">
                <a:solidFill>
                  <a:srgbClr val="279046"/>
                </a:solidFill>
                <a:latin typeface="Maximum Impact" pitchFamily="2" charset="0"/>
              </a:rPr>
              <a:t>VIE-TOGO (1/3)</a:t>
            </a:r>
            <a:endParaRPr lang="fr-FR" sz="4000" cap="all" dirty="0">
              <a:solidFill>
                <a:srgbClr val="279046"/>
              </a:solidFill>
              <a:latin typeface="Maximum Impact" pitchFamily="2" charset="0"/>
            </a:endParaRPr>
          </a:p>
        </p:txBody>
      </p:sp>
      <p:sp>
        <p:nvSpPr>
          <p:cNvPr id="18" name="ZoneTexte 17">
            <a:extLst>
              <a:ext uri="{FF2B5EF4-FFF2-40B4-BE49-F238E27FC236}">
                <a16:creationId xmlns:a16="http://schemas.microsoft.com/office/drawing/2014/main" xmlns="" id="{3D49C4DB-8F64-4A00-A875-DB22A2C95200}"/>
              </a:ext>
            </a:extLst>
          </p:cNvPr>
          <p:cNvSpPr txBox="1"/>
          <p:nvPr/>
        </p:nvSpPr>
        <p:spPr>
          <a:xfrm>
            <a:off x="751447" y="1876926"/>
            <a:ext cx="9615711" cy="4313553"/>
          </a:xfrm>
          <a:prstGeom prst="rect">
            <a:avLst/>
          </a:prstGeom>
          <a:noFill/>
        </p:spPr>
        <p:txBody>
          <a:bodyPr wrap="square" rtlCol="0">
            <a:spAutoFit/>
          </a:bodyPr>
          <a:lstStyle/>
          <a:p>
            <a:pPr marL="342900" indent="-342900" algn="just">
              <a:lnSpc>
                <a:spcPct val="20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Espoir Vie-Togo (EVT) est une organisation non gouvernementale à but non lucratif et d’utilité publique de lutte contre le VIH/Sida crée il y a plus d’un quart de siècle. </a:t>
            </a:r>
          </a:p>
          <a:p>
            <a:pPr marL="342900" indent="-342900" algn="just">
              <a:lnSpc>
                <a:spcPct val="20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EVT a son siège à Lomé qui abrite son principal site de prise en charge du VIH/Sida et deux antennes dans les régions dont celle de Sokodé.</a:t>
            </a:r>
          </a:p>
          <a:p>
            <a:pPr>
              <a:lnSpc>
                <a:spcPct val="200000"/>
              </a:lnSpc>
            </a:pPr>
            <a:endParaRPr lang="fr-FR" sz="2000" dirty="0">
              <a:latin typeface="Open Sans" panose="020B0606030504020204" pitchFamily="34" charset="0"/>
              <a:ea typeface="Open Sans" panose="020B0606030504020204" pitchFamily="34" charset="0"/>
              <a:cs typeface="Open Sans" panose="020B0606030504020204" pitchFamily="34" charset="0"/>
            </a:endParaRPr>
          </a:p>
          <a:p>
            <a:pPr marL="342900" indent="-342900">
              <a:lnSpc>
                <a:spcPct val="200000"/>
              </a:lnSpc>
              <a:buFont typeface="Wingdings" panose="05000000000000000000" pitchFamily="2" charset="2"/>
              <a:buChar char="§"/>
            </a:pPr>
            <a:endParaRPr lang="fr-FR"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107172567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A0A3AF27-1EAF-41C5-A652-1DD5718FE3B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9047" y="6084969"/>
            <a:ext cx="849274" cy="679707"/>
          </a:xfrm>
          <a:prstGeom prst="rect">
            <a:avLst/>
          </a:prstGeom>
          <a:ln>
            <a:noFill/>
          </a:ln>
        </p:spPr>
      </p:pic>
      <p:cxnSp>
        <p:nvCxnSpPr>
          <p:cNvPr id="8" name="Connecteur droit 7">
            <a:extLst>
              <a:ext uri="{FF2B5EF4-FFF2-40B4-BE49-F238E27FC236}">
                <a16:creationId xmlns:a16="http://schemas.microsoft.com/office/drawing/2014/main" xmlns="" id="{89ABB94E-373A-44A3-9E58-4230D736D1A2}"/>
              </a:ext>
            </a:extLst>
          </p:cNvPr>
          <p:cNvCxnSpPr>
            <a:cxnSpLocks/>
          </p:cNvCxnSpPr>
          <p:nvPr/>
        </p:nvCxnSpPr>
        <p:spPr>
          <a:xfrm>
            <a:off x="599045" y="1299531"/>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xmlns="" id="{0938C813-9BE3-481E-B3BA-01339C9DB5FD}"/>
              </a:ext>
            </a:extLst>
          </p:cNvPr>
          <p:cNvCxnSpPr>
            <a:cxnSpLocks/>
          </p:cNvCxnSpPr>
          <p:nvPr/>
        </p:nvCxnSpPr>
        <p:spPr>
          <a:xfrm>
            <a:off x="751447" y="5995736"/>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xmlns="" id="{0CC3D0EE-D3D8-474E-A091-ECF1AB539C69}"/>
              </a:ext>
            </a:extLst>
          </p:cNvPr>
          <p:cNvSpPr txBox="1"/>
          <p:nvPr/>
        </p:nvSpPr>
        <p:spPr>
          <a:xfrm>
            <a:off x="599045" y="539928"/>
            <a:ext cx="9427270" cy="707886"/>
          </a:xfrm>
          <a:prstGeom prst="rect">
            <a:avLst/>
          </a:prstGeom>
          <a:noFill/>
          <a:ln>
            <a:noFill/>
          </a:ln>
        </p:spPr>
        <p:txBody>
          <a:bodyPr wrap="square" rtlCol="0">
            <a:spAutoFit/>
          </a:bodyPr>
          <a:lstStyle/>
          <a:p>
            <a:pPr marL="857250" indent="-857250">
              <a:buFont typeface="+mj-lt"/>
              <a:buAutoNum type="romanUcPeriod"/>
            </a:pPr>
            <a:r>
              <a:rPr lang="fr-FR" sz="4000" cap="all" dirty="0">
                <a:solidFill>
                  <a:srgbClr val="279046"/>
                </a:solidFill>
                <a:latin typeface="Maximum Impact" pitchFamily="2" charset="0"/>
              </a:rPr>
              <a:t>A PROPOS D’EVT </a:t>
            </a:r>
            <a:r>
              <a:rPr lang="fr-FR" sz="4000" cap="all" dirty="0" smtClean="0">
                <a:solidFill>
                  <a:srgbClr val="279046"/>
                </a:solidFill>
                <a:latin typeface="Maximum Impact" pitchFamily="2" charset="0"/>
              </a:rPr>
              <a:t>SOKODE (2/3)</a:t>
            </a:r>
            <a:endParaRPr lang="fr-FR" sz="4000" cap="all" dirty="0">
              <a:solidFill>
                <a:srgbClr val="279046"/>
              </a:solidFill>
              <a:latin typeface="Maximum Impact" pitchFamily="2" charset="0"/>
            </a:endParaRPr>
          </a:p>
        </p:txBody>
      </p:sp>
      <p:sp>
        <p:nvSpPr>
          <p:cNvPr id="18" name="ZoneTexte 17">
            <a:extLst>
              <a:ext uri="{FF2B5EF4-FFF2-40B4-BE49-F238E27FC236}">
                <a16:creationId xmlns:a16="http://schemas.microsoft.com/office/drawing/2014/main" xmlns="" id="{3D49C4DB-8F64-4A00-A875-DB22A2C95200}"/>
              </a:ext>
            </a:extLst>
          </p:cNvPr>
          <p:cNvSpPr txBox="1"/>
          <p:nvPr/>
        </p:nvSpPr>
        <p:spPr>
          <a:xfrm>
            <a:off x="751446" y="1351249"/>
            <a:ext cx="9274869" cy="5324535"/>
          </a:xfrm>
          <a:prstGeom prst="rect">
            <a:avLst/>
          </a:prstGeom>
          <a:noFill/>
        </p:spPr>
        <p:txBody>
          <a:bodyPr wrap="square" rtlCol="0">
            <a:spAutoFit/>
          </a:bodyPr>
          <a:lstStyle/>
          <a:p>
            <a:pPr algn="just">
              <a:lnSpc>
                <a:spcPct val="150000"/>
              </a:lnSpc>
            </a:pPr>
            <a:r>
              <a:rPr lang="fr-FR" sz="2000" dirty="0">
                <a:latin typeface="Open Sans" panose="020B0606030504020204" pitchFamily="34" charset="0"/>
                <a:ea typeface="Open Sans" panose="020B0606030504020204" pitchFamily="34" charset="0"/>
                <a:cs typeface="Open Sans" panose="020B0606030504020204" pitchFamily="34" charset="0"/>
              </a:rPr>
              <a:t>Espoir Vie-Togo antenne de la région centrale est </a:t>
            </a:r>
            <a:r>
              <a:rPr lang="fr-FR" sz="2000" dirty="0" smtClean="0">
                <a:latin typeface="Open Sans" panose="020B0606030504020204" pitchFamily="34" charset="0"/>
                <a:ea typeface="Open Sans" panose="020B0606030504020204" pitchFamily="34" charset="0"/>
                <a:cs typeface="Open Sans" panose="020B0606030504020204" pitchFamily="34" charset="0"/>
              </a:rPr>
              <a:t>situé dans </a:t>
            </a:r>
            <a:r>
              <a:rPr lang="fr-FR" sz="2000" dirty="0">
                <a:latin typeface="Open Sans" panose="020B0606030504020204" pitchFamily="34" charset="0"/>
                <a:ea typeface="Open Sans" panose="020B0606030504020204" pitchFamily="34" charset="0"/>
                <a:cs typeface="Open Sans" panose="020B0606030504020204" pitchFamily="34" charset="0"/>
              </a:rPr>
              <a:t>la ville de </a:t>
            </a:r>
            <a:r>
              <a:rPr lang="fr-FR" sz="2000" dirty="0" smtClean="0">
                <a:latin typeface="Open Sans" panose="020B0606030504020204" pitchFamily="34" charset="0"/>
                <a:ea typeface="Open Sans" panose="020B0606030504020204" pitchFamily="34" charset="0"/>
                <a:cs typeface="Open Sans" panose="020B0606030504020204" pitchFamily="34" charset="0"/>
              </a:rPr>
              <a:t>Sokodé à </a:t>
            </a:r>
            <a:r>
              <a:rPr lang="fr-FR" sz="2000" dirty="0">
                <a:latin typeface="Open Sans" panose="020B0606030504020204" pitchFamily="34" charset="0"/>
                <a:ea typeface="Open Sans" panose="020B0606030504020204" pitchFamily="34" charset="0"/>
                <a:cs typeface="Open Sans" panose="020B0606030504020204" pitchFamily="34" charset="0"/>
              </a:rPr>
              <a:t>environ 300km de Lomé.</a:t>
            </a:r>
          </a:p>
          <a:p>
            <a:pPr algn="just">
              <a:lnSpc>
                <a:spcPct val="150000"/>
              </a:lnSpc>
            </a:pPr>
            <a:r>
              <a:rPr lang="fr-FR" sz="2000" dirty="0">
                <a:latin typeface="Open Sans" panose="020B0606030504020204" pitchFamily="34" charset="0"/>
                <a:ea typeface="Open Sans" panose="020B0606030504020204" pitchFamily="34" charset="0"/>
                <a:cs typeface="Open Sans" panose="020B0606030504020204" pitchFamily="34" charset="0"/>
              </a:rPr>
              <a:t>Crée en 2001, EVT-RC est membre de la Plateforme des organisations de la société civile de lutte contre le VIH/Sida et de la promotion de la santé au Togo </a:t>
            </a:r>
            <a:endParaRPr lang="fr-FR" sz="2000" dirty="0" smtClean="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pPr>
            <a:r>
              <a:rPr lang="fr-FR" sz="20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EVT Sokodé </a:t>
            </a:r>
            <a:r>
              <a:rPr lang="fr-FR" sz="2000" b="1" dirty="0" smtClean="0">
                <a:solidFill>
                  <a:srgbClr val="C00000"/>
                </a:solidFill>
                <a:latin typeface="Open Sans" panose="020B0606030504020204" pitchFamily="34" charset="0"/>
                <a:ea typeface="Open Sans" panose="020B0606030504020204" pitchFamily="34" charset="0"/>
                <a:cs typeface="Open Sans" panose="020B0606030504020204" pitchFamily="34" charset="0"/>
              </a:rPr>
              <a:t>offre des services de </a:t>
            </a:r>
            <a:r>
              <a:rPr lang="fr-FR" sz="20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a:t>
            </a:r>
          </a:p>
          <a:p>
            <a:pPr marL="342900" indent="-342900" algn="just">
              <a:lnSpc>
                <a:spcPct val="150000"/>
              </a:lnSpc>
              <a:buFont typeface="Wingdings" panose="05000000000000000000" pitchFamily="2" charset="2"/>
              <a:buChar char="§"/>
            </a:pPr>
            <a:r>
              <a:rPr lang="fr-FR" sz="2000" dirty="0" smtClean="0">
                <a:latin typeface="Open Sans" panose="020B0606030504020204" pitchFamily="34" charset="0"/>
                <a:ea typeface="Open Sans" panose="020B0606030504020204" pitchFamily="34" charset="0"/>
                <a:cs typeface="Open Sans" panose="020B0606030504020204" pitchFamily="34" charset="0"/>
              </a:rPr>
              <a:t>prévention </a:t>
            </a:r>
            <a:r>
              <a:rPr lang="fr-FR" sz="2000" dirty="0">
                <a:latin typeface="Open Sans" panose="020B0606030504020204" pitchFamily="34" charset="0"/>
                <a:ea typeface="Open Sans" panose="020B0606030504020204" pitchFamily="34" charset="0"/>
                <a:cs typeface="Open Sans" panose="020B0606030504020204" pitchFamily="34" charset="0"/>
              </a:rPr>
              <a:t>primaire et secondaire des IST/VIH </a:t>
            </a:r>
          </a:p>
          <a:p>
            <a:pPr marL="342900" indent="-342900" algn="just">
              <a:lnSpc>
                <a:spcPct val="150000"/>
              </a:lnSpc>
              <a:buFont typeface="Wingdings" panose="05000000000000000000" pitchFamily="2" charset="2"/>
              <a:buChar char="§"/>
            </a:pPr>
            <a:r>
              <a:rPr lang="fr-FR" sz="2000" dirty="0" smtClean="0">
                <a:latin typeface="Open Sans" panose="020B0606030504020204" pitchFamily="34" charset="0"/>
                <a:ea typeface="Open Sans" panose="020B0606030504020204" pitchFamily="34" charset="0"/>
                <a:cs typeface="Open Sans" panose="020B0606030504020204" pitchFamily="34" charset="0"/>
              </a:rPr>
              <a:t>prise </a:t>
            </a:r>
            <a:r>
              <a:rPr lang="fr-FR" sz="2000" dirty="0">
                <a:latin typeface="Open Sans" panose="020B0606030504020204" pitchFamily="34" charset="0"/>
                <a:ea typeface="Open Sans" panose="020B0606030504020204" pitchFamily="34" charset="0"/>
                <a:cs typeface="Open Sans" panose="020B0606030504020204" pitchFamily="34" charset="0"/>
              </a:rPr>
              <a:t>en charge médicale des Infections sexuellement transmissibles (IST) comme site de services adaptés (SA) et la prise en charge médicale par le traitement antirétroviral (TAR) en tant que site de prise du VIH/Sida</a:t>
            </a:r>
          </a:p>
          <a:p>
            <a:pPr algn="just">
              <a:lnSpc>
                <a:spcPct val="150000"/>
              </a:lnSpc>
            </a:pPr>
            <a:endParaRPr lang="fr-FR" sz="2000" dirty="0">
              <a:latin typeface="Open Sans" panose="020B0606030504020204" pitchFamily="34" charset="0"/>
              <a:ea typeface="Open Sans" panose="020B0606030504020204" pitchFamily="34" charset="0"/>
              <a:cs typeface="Open Sans" panose="020B0606030504020204" pitchFamily="34" charset="0"/>
            </a:endParaRPr>
          </a:p>
          <a:p>
            <a:endParaRPr lang="fr-FR" sz="20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Wingdings" panose="05000000000000000000" pitchFamily="2" charset="2"/>
              <a:buChar char="§"/>
            </a:pPr>
            <a:endParaRPr lang="fr-FR"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25820129"/>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A0A3AF27-1EAF-41C5-A652-1DD5718FE3B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9047" y="6084969"/>
            <a:ext cx="849274" cy="679707"/>
          </a:xfrm>
          <a:prstGeom prst="rect">
            <a:avLst/>
          </a:prstGeom>
          <a:ln>
            <a:noFill/>
          </a:ln>
        </p:spPr>
      </p:pic>
      <p:cxnSp>
        <p:nvCxnSpPr>
          <p:cNvPr id="8" name="Connecteur droit 7">
            <a:extLst>
              <a:ext uri="{FF2B5EF4-FFF2-40B4-BE49-F238E27FC236}">
                <a16:creationId xmlns:a16="http://schemas.microsoft.com/office/drawing/2014/main" xmlns="" id="{89ABB94E-373A-44A3-9E58-4230D736D1A2}"/>
              </a:ext>
            </a:extLst>
          </p:cNvPr>
          <p:cNvCxnSpPr>
            <a:cxnSpLocks/>
          </p:cNvCxnSpPr>
          <p:nvPr/>
        </p:nvCxnSpPr>
        <p:spPr>
          <a:xfrm>
            <a:off x="599046" y="1334252"/>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xmlns="" id="{0938C813-9BE3-481E-B3BA-01339C9DB5FD}"/>
              </a:ext>
            </a:extLst>
          </p:cNvPr>
          <p:cNvCxnSpPr>
            <a:cxnSpLocks/>
          </p:cNvCxnSpPr>
          <p:nvPr/>
        </p:nvCxnSpPr>
        <p:spPr>
          <a:xfrm>
            <a:off x="751447" y="5995736"/>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xmlns="" id="{0CC3D0EE-D3D8-474E-A091-ECF1AB539C69}"/>
              </a:ext>
            </a:extLst>
          </p:cNvPr>
          <p:cNvSpPr txBox="1"/>
          <p:nvPr/>
        </p:nvSpPr>
        <p:spPr>
          <a:xfrm>
            <a:off x="599046" y="420903"/>
            <a:ext cx="9427270" cy="707886"/>
          </a:xfrm>
          <a:prstGeom prst="rect">
            <a:avLst/>
          </a:prstGeom>
          <a:noFill/>
          <a:ln>
            <a:noFill/>
          </a:ln>
        </p:spPr>
        <p:txBody>
          <a:bodyPr wrap="square" rtlCol="0">
            <a:spAutoFit/>
          </a:bodyPr>
          <a:lstStyle/>
          <a:p>
            <a:pPr marL="857250" indent="-857250">
              <a:buFont typeface="+mj-lt"/>
              <a:buAutoNum type="romanUcPeriod"/>
            </a:pPr>
            <a:r>
              <a:rPr lang="fr-FR" sz="4000" cap="all" dirty="0">
                <a:solidFill>
                  <a:srgbClr val="279046"/>
                </a:solidFill>
                <a:latin typeface="Maximum Impact" pitchFamily="2" charset="0"/>
              </a:rPr>
              <a:t>A PROPOS D’EVT </a:t>
            </a:r>
            <a:r>
              <a:rPr lang="fr-FR" sz="4000" cap="all" dirty="0" smtClean="0">
                <a:solidFill>
                  <a:srgbClr val="279046"/>
                </a:solidFill>
                <a:latin typeface="Maximum Impact" pitchFamily="2" charset="0"/>
              </a:rPr>
              <a:t>SOKODE (3/3)</a:t>
            </a:r>
            <a:endParaRPr lang="fr-FR" sz="4000" cap="all" dirty="0">
              <a:solidFill>
                <a:srgbClr val="279046"/>
              </a:solidFill>
              <a:latin typeface="Maximum Impact" pitchFamily="2" charset="0"/>
            </a:endParaRPr>
          </a:p>
        </p:txBody>
      </p:sp>
      <p:sp>
        <p:nvSpPr>
          <p:cNvPr id="18" name="ZoneTexte 17">
            <a:extLst>
              <a:ext uri="{FF2B5EF4-FFF2-40B4-BE49-F238E27FC236}">
                <a16:creationId xmlns:a16="http://schemas.microsoft.com/office/drawing/2014/main" xmlns="" id="{3D49C4DB-8F64-4A00-A875-DB22A2C95200}"/>
              </a:ext>
            </a:extLst>
          </p:cNvPr>
          <p:cNvSpPr txBox="1"/>
          <p:nvPr/>
        </p:nvSpPr>
        <p:spPr>
          <a:xfrm>
            <a:off x="917702" y="1375988"/>
            <a:ext cx="9274869" cy="3785652"/>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
            </a:pPr>
            <a:r>
              <a:rPr lang="fr-FR" sz="2000" dirty="0" smtClean="0">
                <a:latin typeface="Open Sans" panose="020B0606030504020204" pitchFamily="34" charset="0"/>
                <a:ea typeface="Open Sans" panose="020B0606030504020204" pitchFamily="34" charset="0"/>
                <a:cs typeface="Open Sans" panose="020B0606030504020204" pitchFamily="34" charset="0"/>
              </a:rPr>
              <a:t>dispensation </a:t>
            </a:r>
            <a:r>
              <a:rPr lang="fr-FR" sz="2000" dirty="0">
                <a:latin typeface="Open Sans" panose="020B0606030504020204" pitchFamily="34" charset="0"/>
                <a:ea typeface="Open Sans" panose="020B0606030504020204" pitchFamily="34" charset="0"/>
                <a:cs typeface="Open Sans" panose="020B0606030504020204" pitchFamily="34" charset="0"/>
              </a:rPr>
              <a:t>des TAR, des médicaments contre les infections opportunistes et les IST</a:t>
            </a:r>
          </a:p>
          <a:p>
            <a:pPr marL="342900" indent="-342900" algn="just">
              <a:lnSpc>
                <a:spcPct val="15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P</a:t>
            </a:r>
            <a:r>
              <a:rPr lang="fr-FR" sz="2000" dirty="0" smtClean="0">
                <a:latin typeface="Open Sans" panose="020B0606030504020204" pitchFamily="34" charset="0"/>
                <a:ea typeface="Open Sans" panose="020B0606030504020204" pitchFamily="34" charset="0"/>
                <a:cs typeface="Open Sans" panose="020B0606030504020204" pitchFamily="34" charset="0"/>
              </a:rPr>
              <a:t>rise </a:t>
            </a:r>
            <a:r>
              <a:rPr lang="fr-FR" sz="2000" dirty="0">
                <a:latin typeface="Open Sans" panose="020B0606030504020204" pitchFamily="34" charset="0"/>
                <a:ea typeface="Open Sans" panose="020B0606030504020204" pitchFamily="34" charset="0"/>
                <a:cs typeface="Open Sans" panose="020B0606030504020204" pitchFamily="34" charset="0"/>
              </a:rPr>
              <a:t>en charge psychologique et divers appuis psychosociaux (nutritionnel, juridique, parrainage, achat de médicaments, examens, …)</a:t>
            </a:r>
          </a:p>
          <a:p>
            <a:pPr algn="just">
              <a:lnSpc>
                <a:spcPct val="200000"/>
              </a:lnSpc>
            </a:pPr>
            <a:r>
              <a:rPr lang="fr-FR" sz="2000" b="1" dirty="0" smtClean="0">
                <a:solidFill>
                  <a:srgbClr val="C00000"/>
                </a:solidFill>
                <a:latin typeface="Open Sans" panose="020B0606030504020204" pitchFamily="34" charset="0"/>
                <a:ea typeface="Open Sans" panose="020B0606030504020204" pitchFamily="34" charset="0"/>
                <a:cs typeface="Open Sans" panose="020B0606030504020204" pitchFamily="34" charset="0"/>
              </a:rPr>
              <a:t>Nos </a:t>
            </a:r>
            <a:r>
              <a:rPr lang="fr-FR" sz="20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Cibles:</a:t>
            </a:r>
          </a:p>
          <a:p>
            <a:pPr marL="342900" indent="-342900" algn="just">
              <a:lnSpc>
                <a:spcPct val="15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La population </a:t>
            </a:r>
            <a:r>
              <a:rPr lang="fr-FR" sz="2000" dirty="0" smtClean="0">
                <a:latin typeface="Open Sans" panose="020B0606030504020204" pitchFamily="34" charset="0"/>
                <a:ea typeface="Open Sans" panose="020B0606030504020204" pitchFamily="34" charset="0"/>
                <a:cs typeface="Open Sans" panose="020B0606030504020204" pitchFamily="34" charset="0"/>
              </a:rPr>
              <a:t>générale, les </a:t>
            </a:r>
            <a:r>
              <a:rPr lang="fr-FR" sz="2000" dirty="0">
                <a:latin typeface="Open Sans" panose="020B0606030504020204" pitchFamily="34" charset="0"/>
                <a:ea typeface="Open Sans" panose="020B0606030504020204" pitchFamily="34" charset="0"/>
                <a:cs typeface="Open Sans" panose="020B0606030504020204" pitchFamily="34" charset="0"/>
              </a:rPr>
              <a:t>orphelins et enfants </a:t>
            </a:r>
            <a:r>
              <a:rPr lang="fr-FR" sz="2000" dirty="0" smtClean="0">
                <a:latin typeface="Open Sans" panose="020B0606030504020204" pitchFamily="34" charset="0"/>
                <a:ea typeface="Open Sans" panose="020B0606030504020204" pitchFamily="34" charset="0"/>
                <a:cs typeface="Open Sans" panose="020B0606030504020204" pitchFamily="34" charset="0"/>
              </a:rPr>
              <a:t>vulnérables (OEV), les </a:t>
            </a:r>
            <a:r>
              <a:rPr lang="fr-FR" sz="2000" dirty="0">
                <a:latin typeface="Open Sans" panose="020B0606030504020204" pitchFamily="34" charset="0"/>
                <a:ea typeface="Open Sans" panose="020B0606030504020204" pitchFamily="34" charset="0"/>
                <a:cs typeface="Open Sans" panose="020B0606030504020204" pitchFamily="34" charset="0"/>
              </a:rPr>
              <a:t>populations clés selon les politiques </a:t>
            </a:r>
            <a:r>
              <a:rPr lang="fr-FR" sz="2000" dirty="0" smtClean="0">
                <a:latin typeface="Open Sans" panose="020B0606030504020204" pitchFamily="34" charset="0"/>
                <a:ea typeface="Open Sans" panose="020B0606030504020204" pitchFamily="34" charset="0"/>
                <a:cs typeface="Open Sans" panose="020B0606030504020204" pitchFamily="34" charset="0"/>
              </a:rPr>
              <a:t>nationales: les </a:t>
            </a:r>
            <a:r>
              <a:rPr lang="fr-FR" sz="2000" dirty="0">
                <a:latin typeface="Open Sans" panose="020B0606030504020204" pitchFamily="34" charset="0"/>
                <a:ea typeface="Open Sans" panose="020B0606030504020204" pitchFamily="34" charset="0"/>
                <a:cs typeface="Open Sans" panose="020B0606030504020204" pitchFamily="34" charset="0"/>
              </a:rPr>
              <a:t>hommes ayant des rapports sexuels avec d’autres hommes (</a:t>
            </a:r>
            <a:r>
              <a:rPr lang="fr-FR" sz="2000" dirty="0" smtClean="0">
                <a:latin typeface="Open Sans" panose="020B0606030504020204" pitchFamily="34" charset="0"/>
                <a:ea typeface="Open Sans" panose="020B0606030504020204" pitchFamily="34" charset="0"/>
                <a:cs typeface="Open Sans" panose="020B0606030504020204" pitchFamily="34" charset="0"/>
              </a:rPr>
              <a:t>HSH), les </a:t>
            </a:r>
            <a:r>
              <a:rPr lang="fr-FR" sz="2000" dirty="0">
                <a:latin typeface="Open Sans" panose="020B0606030504020204" pitchFamily="34" charset="0"/>
                <a:ea typeface="Open Sans" panose="020B0606030504020204" pitchFamily="34" charset="0"/>
                <a:cs typeface="Open Sans" panose="020B0606030504020204" pitchFamily="34" charset="0"/>
              </a:rPr>
              <a:t>professionnels de sexe (</a:t>
            </a:r>
            <a:r>
              <a:rPr lang="fr-FR" sz="2000" dirty="0" smtClean="0">
                <a:latin typeface="Open Sans" panose="020B0606030504020204" pitchFamily="34" charset="0"/>
                <a:ea typeface="Open Sans" panose="020B0606030504020204" pitchFamily="34" charset="0"/>
                <a:cs typeface="Open Sans" panose="020B0606030504020204" pitchFamily="34" charset="0"/>
              </a:rPr>
              <a:t>PS) et </a:t>
            </a:r>
            <a:r>
              <a:rPr lang="fr-FR" sz="20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les détenu.es </a:t>
            </a:r>
          </a:p>
          <a:p>
            <a:pPr marL="342900" indent="-342900">
              <a:buFont typeface="Wingdings" panose="05000000000000000000" pitchFamily="2" charset="2"/>
              <a:buChar char="§"/>
            </a:pPr>
            <a:endParaRPr lang="fr-FR"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84348055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A0A3AF27-1EAF-41C5-A652-1DD5718FE3B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9047" y="6084969"/>
            <a:ext cx="849274" cy="679707"/>
          </a:xfrm>
          <a:prstGeom prst="rect">
            <a:avLst/>
          </a:prstGeom>
          <a:ln>
            <a:noFill/>
          </a:ln>
        </p:spPr>
      </p:pic>
      <p:cxnSp>
        <p:nvCxnSpPr>
          <p:cNvPr id="8" name="Connecteur droit 7">
            <a:extLst>
              <a:ext uri="{FF2B5EF4-FFF2-40B4-BE49-F238E27FC236}">
                <a16:creationId xmlns:a16="http://schemas.microsoft.com/office/drawing/2014/main" xmlns="" id="{89ABB94E-373A-44A3-9E58-4230D736D1A2}"/>
              </a:ext>
            </a:extLst>
          </p:cNvPr>
          <p:cNvCxnSpPr>
            <a:cxnSpLocks/>
          </p:cNvCxnSpPr>
          <p:nvPr/>
        </p:nvCxnSpPr>
        <p:spPr>
          <a:xfrm>
            <a:off x="599047" y="961477"/>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xmlns="" id="{0938C813-9BE3-481E-B3BA-01339C9DB5FD}"/>
              </a:ext>
            </a:extLst>
          </p:cNvPr>
          <p:cNvCxnSpPr>
            <a:cxnSpLocks/>
          </p:cNvCxnSpPr>
          <p:nvPr/>
        </p:nvCxnSpPr>
        <p:spPr>
          <a:xfrm>
            <a:off x="751447" y="5995736"/>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xmlns="" id="{0CC3D0EE-D3D8-474E-A091-ECF1AB539C69}"/>
              </a:ext>
            </a:extLst>
          </p:cNvPr>
          <p:cNvSpPr txBox="1"/>
          <p:nvPr/>
        </p:nvSpPr>
        <p:spPr>
          <a:xfrm>
            <a:off x="1023684" y="249375"/>
            <a:ext cx="11002403" cy="707886"/>
          </a:xfrm>
          <a:prstGeom prst="rect">
            <a:avLst/>
          </a:prstGeom>
          <a:noFill/>
          <a:ln>
            <a:noFill/>
          </a:ln>
        </p:spPr>
        <p:txBody>
          <a:bodyPr wrap="square" rtlCol="0">
            <a:spAutoFit/>
          </a:bodyPr>
          <a:lstStyle/>
          <a:p>
            <a:r>
              <a:rPr lang="fr-FR" sz="4000" cap="all" dirty="0" smtClean="0">
                <a:solidFill>
                  <a:srgbClr val="279046"/>
                </a:solidFill>
                <a:latin typeface="Maximum Impact" pitchFamily="2" charset="0"/>
              </a:rPr>
              <a:t>Ii. EVT/RC </a:t>
            </a:r>
            <a:r>
              <a:rPr lang="fr-FR" sz="4000" cap="all" dirty="0">
                <a:solidFill>
                  <a:srgbClr val="279046"/>
                </a:solidFill>
                <a:latin typeface="Maximum Impact" pitchFamily="2" charset="0"/>
              </a:rPr>
              <a:t>ET LA PRISON DE </a:t>
            </a:r>
            <a:r>
              <a:rPr lang="fr-FR" sz="4000" cap="all" dirty="0" smtClean="0">
                <a:solidFill>
                  <a:srgbClr val="279046"/>
                </a:solidFill>
                <a:latin typeface="Maximum Impact" pitchFamily="2" charset="0"/>
              </a:rPr>
              <a:t>SOKODE (1/8)</a:t>
            </a:r>
            <a:endParaRPr lang="fr-FR" sz="4000" cap="all" dirty="0">
              <a:solidFill>
                <a:srgbClr val="279046"/>
              </a:solidFill>
              <a:latin typeface="Maximum Impact" pitchFamily="2" charset="0"/>
            </a:endParaRPr>
          </a:p>
        </p:txBody>
      </p:sp>
      <p:sp>
        <p:nvSpPr>
          <p:cNvPr id="18" name="ZoneTexte 17">
            <a:extLst>
              <a:ext uri="{FF2B5EF4-FFF2-40B4-BE49-F238E27FC236}">
                <a16:creationId xmlns:a16="http://schemas.microsoft.com/office/drawing/2014/main" xmlns="" id="{3D49C4DB-8F64-4A00-A875-DB22A2C95200}"/>
              </a:ext>
            </a:extLst>
          </p:cNvPr>
          <p:cNvSpPr txBox="1"/>
          <p:nvPr/>
        </p:nvSpPr>
        <p:spPr>
          <a:xfrm>
            <a:off x="670299" y="957261"/>
            <a:ext cx="10396020" cy="6709529"/>
          </a:xfrm>
          <a:prstGeom prst="rect">
            <a:avLst/>
          </a:prstGeom>
          <a:noFill/>
        </p:spPr>
        <p:txBody>
          <a:bodyPr wrap="square" rtlCol="0">
            <a:spAutoFit/>
          </a:bodyPr>
          <a:lstStyle/>
          <a:p>
            <a:pPr algn="just">
              <a:lnSpc>
                <a:spcPct val="150000"/>
              </a:lnSpc>
            </a:pPr>
            <a:r>
              <a:rPr lang="fr-FR" sz="2000" dirty="0">
                <a:latin typeface="Open Sans" panose="020B0606030504020204" pitchFamily="34" charset="0"/>
                <a:ea typeface="Open Sans" panose="020B0606030504020204" pitchFamily="34" charset="0"/>
                <a:cs typeface="Open Sans" panose="020B0606030504020204" pitchFamily="34" charset="0"/>
              </a:rPr>
              <a:t>Espoir Vie-Togo / région centrale (EVT-RC) intervient dans la prison de Sokodé depuis 2016 et a vu ses interventions renforcées à partir de 2021 avec l’appui du Projet NFM3  « d’Accélération de la mise en œuvre des services de prévention et de la qualité des soins dans la lutte contre les épidémies à VIH et TB » du nouveau modèle de financement du Fonds Mondial (NFM3) de lutte contre le VIH/Sida, la tuberculose et le paludisme. </a:t>
            </a:r>
          </a:p>
          <a:p>
            <a:pPr algn="just">
              <a:lnSpc>
                <a:spcPct val="150000"/>
              </a:lnSpc>
            </a:pPr>
            <a:r>
              <a:rPr lang="fr-FR" sz="2000" dirty="0">
                <a:latin typeface="Open Sans" panose="020B0606030504020204" pitchFamily="34" charset="0"/>
                <a:ea typeface="Open Sans" panose="020B0606030504020204" pitchFamily="34" charset="0"/>
                <a:cs typeface="Open Sans" panose="020B0606030504020204" pitchFamily="34" charset="0"/>
              </a:rPr>
              <a:t>La prison de Sokodé fait office de maison d’arrêt et d’établissement pour peine mixte civil d’une capacité d’environs 300 détenus mais contient une population carcérale d’environs 400 détenus à ce jour (surpopulation).</a:t>
            </a:r>
          </a:p>
          <a:p>
            <a:pPr algn="just">
              <a:lnSpc>
                <a:spcPct val="150000"/>
              </a:lnSpc>
            </a:pPr>
            <a:r>
              <a:rPr lang="fr-FR" sz="2000" dirty="0" smtClean="0">
                <a:latin typeface="Open Sans" panose="020B0606030504020204" pitchFamily="34" charset="0"/>
                <a:ea typeface="Open Sans" panose="020B0606030504020204" pitchFamily="34" charset="0"/>
                <a:cs typeface="Open Sans" panose="020B0606030504020204" pitchFamily="34" charset="0"/>
              </a:rPr>
              <a:t>Outre </a:t>
            </a:r>
            <a:r>
              <a:rPr lang="fr-FR" sz="2000" dirty="0">
                <a:latin typeface="Open Sans" panose="020B0606030504020204" pitchFamily="34" charset="0"/>
                <a:ea typeface="Open Sans" panose="020B0606030504020204" pitchFamily="34" charset="0"/>
                <a:cs typeface="Open Sans" panose="020B0606030504020204" pitchFamily="34" charset="0"/>
              </a:rPr>
              <a:t>l’organisation administrative elle dispose les besoins fondamentaux des détenus : une Infirmerie doté d’un mini dépôt de médicaments pharmaceutiques génériques et des locaux de </a:t>
            </a:r>
            <a:r>
              <a:rPr lang="fr-FR" sz="2000" dirty="0" smtClean="0">
                <a:latin typeface="Open Sans" panose="020B0606030504020204" pitchFamily="34" charset="0"/>
                <a:ea typeface="Open Sans" panose="020B0606030504020204" pitchFamily="34" charset="0"/>
                <a:cs typeface="Open Sans" panose="020B0606030504020204" pitchFamily="34" charset="0"/>
              </a:rPr>
              <a:t>cuisine.</a:t>
            </a:r>
            <a:endParaRPr lang="fr-FR" sz="2000" dirty="0">
              <a:latin typeface="Open Sans" panose="020B0606030504020204" pitchFamily="34" charset="0"/>
              <a:ea typeface="Open Sans" panose="020B0606030504020204" pitchFamily="34" charset="0"/>
              <a:cs typeface="Open Sans" panose="020B0606030504020204" pitchFamily="34" charset="0"/>
            </a:endParaRPr>
          </a:p>
          <a:p>
            <a:endParaRPr lang="fr-FR" sz="2000" dirty="0">
              <a:latin typeface="Open Sans" panose="020B0606030504020204" pitchFamily="34" charset="0"/>
              <a:ea typeface="Open Sans" panose="020B0606030504020204" pitchFamily="34" charset="0"/>
              <a:cs typeface="Open Sans" panose="020B0606030504020204" pitchFamily="34" charset="0"/>
            </a:endParaRPr>
          </a:p>
          <a:p>
            <a:pPr algn="just"/>
            <a:endParaRPr lang="fr-FR" sz="2000" dirty="0" smtClean="0">
              <a:latin typeface="Open Sans" panose="020B0606030504020204" pitchFamily="34" charset="0"/>
              <a:ea typeface="Open Sans" panose="020B0606030504020204" pitchFamily="34" charset="0"/>
              <a:cs typeface="Open Sans" panose="020B0606030504020204" pitchFamily="34" charset="0"/>
            </a:endParaRPr>
          </a:p>
          <a:p>
            <a:pPr algn="just"/>
            <a:endParaRPr lang="fr-FR" sz="2000" dirty="0">
              <a:latin typeface="Open Sans" panose="020B0606030504020204" pitchFamily="34" charset="0"/>
              <a:ea typeface="Open Sans" panose="020B0606030504020204" pitchFamily="34" charset="0"/>
              <a:cs typeface="Open Sans" panose="020B0606030504020204" pitchFamily="34" charset="0"/>
            </a:endParaRPr>
          </a:p>
          <a:p>
            <a:pPr algn="just"/>
            <a:endParaRPr lang="fr-FR" sz="2000" dirty="0">
              <a:latin typeface="Open Sans" panose="020B0606030504020204" pitchFamily="34" charset="0"/>
              <a:ea typeface="Open Sans" panose="020B0606030504020204" pitchFamily="34" charset="0"/>
              <a:cs typeface="Open Sans" panose="020B0606030504020204" pitchFamily="34" charset="0"/>
            </a:endParaRPr>
          </a:p>
          <a:p>
            <a:endParaRPr lang="fr-FR"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265067209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A0A3AF27-1EAF-41C5-A652-1DD5718FE3B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9047" y="6084969"/>
            <a:ext cx="849274" cy="679707"/>
          </a:xfrm>
          <a:prstGeom prst="rect">
            <a:avLst/>
          </a:prstGeom>
          <a:ln>
            <a:noFill/>
          </a:ln>
        </p:spPr>
      </p:pic>
      <p:cxnSp>
        <p:nvCxnSpPr>
          <p:cNvPr id="8" name="Connecteur droit 7">
            <a:extLst>
              <a:ext uri="{FF2B5EF4-FFF2-40B4-BE49-F238E27FC236}">
                <a16:creationId xmlns:a16="http://schemas.microsoft.com/office/drawing/2014/main" xmlns="" id="{89ABB94E-373A-44A3-9E58-4230D736D1A2}"/>
              </a:ext>
            </a:extLst>
          </p:cNvPr>
          <p:cNvCxnSpPr>
            <a:cxnSpLocks/>
          </p:cNvCxnSpPr>
          <p:nvPr/>
        </p:nvCxnSpPr>
        <p:spPr>
          <a:xfrm>
            <a:off x="599047" y="1132372"/>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xmlns="" id="{0938C813-9BE3-481E-B3BA-01339C9DB5FD}"/>
              </a:ext>
            </a:extLst>
          </p:cNvPr>
          <p:cNvCxnSpPr>
            <a:cxnSpLocks/>
          </p:cNvCxnSpPr>
          <p:nvPr/>
        </p:nvCxnSpPr>
        <p:spPr>
          <a:xfrm>
            <a:off x="751447" y="5995736"/>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xmlns="" id="{0CC3D0EE-D3D8-474E-A091-ECF1AB539C69}"/>
              </a:ext>
            </a:extLst>
          </p:cNvPr>
          <p:cNvSpPr txBox="1"/>
          <p:nvPr/>
        </p:nvSpPr>
        <p:spPr>
          <a:xfrm>
            <a:off x="1023684" y="249375"/>
            <a:ext cx="11002403" cy="707886"/>
          </a:xfrm>
          <a:prstGeom prst="rect">
            <a:avLst/>
          </a:prstGeom>
          <a:noFill/>
          <a:ln>
            <a:noFill/>
          </a:ln>
        </p:spPr>
        <p:txBody>
          <a:bodyPr wrap="square" rtlCol="0">
            <a:spAutoFit/>
          </a:bodyPr>
          <a:lstStyle/>
          <a:p>
            <a:r>
              <a:rPr lang="fr-FR" sz="4000" cap="all" dirty="0" smtClean="0">
                <a:solidFill>
                  <a:srgbClr val="279046"/>
                </a:solidFill>
                <a:latin typeface="Maximum Impact" pitchFamily="2" charset="0"/>
              </a:rPr>
              <a:t>II. EVT/RC </a:t>
            </a:r>
            <a:r>
              <a:rPr lang="fr-FR" sz="4000" cap="all" dirty="0">
                <a:solidFill>
                  <a:srgbClr val="279046"/>
                </a:solidFill>
                <a:latin typeface="Maximum Impact" pitchFamily="2" charset="0"/>
              </a:rPr>
              <a:t>ET LA PRISON DE </a:t>
            </a:r>
            <a:r>
              <a:rPr lang="fr-FR" sz="4000" cap="all" dirty="0" smtClean="0">
                <a:solidFill>
                  <a:srgbClr val="279046"/>
                </a:solidFill>
                <a:latin typeface="Maximum Impact" pitchFamily="2" charset="0"/>
              </a:rPr>
              <a:t>SOKODE (2/8)</a:t>
            </a:r>
            <a:endParaRPr lang="fr-FR" sz="4000" cap="all" dirty="0">
              <a:solidFill>
                <a:srgbClr val="279046"/>
              </a:solidFill>
              <a:latin typeface="Maximum Impact" pitchFamily="2" charset="0"/>
            </a:endParaRPr>
          </a:p>
        </p:txBody>
      </p:sp>
      <p:sp>
        <p:nvSpPr>
          <p:cNvPr id="18" name="ZoneTexte 17">
            <a:extLst>
              <a:ext uri="{FF2B5EF4-FFF2-40B4-BE49-F238E27FC236}">
                <a16:creationId xmlns:a16="http://schemas.microsoft.com/office/drawing/2014/main" xmlns="" id="{3D49C4DB-8F64-4A00-A875-DB22A2C95200}"/>
              </a:ext>
            </a:extLst>
          </p:cNvPr>
          <p:cNvSpPr txBox="1"/>
          <p:nvPr/>
        </p:nvSpPr>
        <p:spPr>
          <a:xfrm>
            <a:off x="1145312" y="1307484"/>
            <a:ext cx="9274869" cy="4555093"/>
          </a:xfrm>
          <a:prstGeom prst="rect">
            <a:avLst/>
          </a:prstGeom>
          <a:noFill/>
        </p:spPr>
        <p:txBody>
          <a:bodyPr wrap="square" rtlCol="0">
            <a:spAutoFit/>
          </a:bodyPr>
          <a:lstStyle/>
          <a:p>
            <a:pPr algn="just">
              <a:lnSpc>
                <a:spcPct val="150000"/>
              </a:lnSpc>
            </a:pPr>
            <a:r>
              <a:rPr lang="fr-FR" sz="20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Nos approches à la Prison de Sokodé </a:t>
            </a:r>
          </a:p>
          <a:p>
            <a:pPr marL="342900" indent="-342900" algn="just">
              <a:lnSpc>
                <a:spcPct val="15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Les discussions et l’accord de partenariat entre EVT et les autorités Togolaises en charge du système pénitentiaire (Ministère de la Justice et des relations avec les institutions de la république) via la Plateforme des organisations de la société civile de lutte contre le VIH/Sida et de la promotion de la santé au Togo</a:t>
            </a:r>
          </a:p>
          <a:p>
            <a:pPr marL="342900" indent="-342900" algn="just">
              <a:lnSpc>
                <a:spcPct val="15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Les discussions et l’accords de travail entre l’équipe d’EVT-RC et l’administration de la prison (Régisseur, les surveillants, le personnel soignant composé de 2 infirmiers)</a:t>
            </a:r>
          </a:p>
          <a:p>
            <a:pPr algn="just"/>
            <a:endParaRPr lang="fr-FR"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210943756"/>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A0A3AF27-1EAF-41C5-A652-1DD5718FE3B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9047" y="6084969"/>
            <a:ext cx="849274" cy="679707"/>
          </a:xfrm>
          <a:prstGeom prst="rect">
            <a:avLst/>
          </a:prstGeom>
          <a:ln>
            <a:noFill/>
          </a:ln>
        </p:spPr>
      </p:pic>
      <p:cxnSp>
        <p:nvCxnSpPr>
          <p:cNvPr id="8" name="Connecteur droit 7">
            <a:extLst>
              <a:ext uri="{FF2B5EF4-FFF2-40B4-BE49-F238E27FC236}">
                <a16:creationId xmlns:a16="http://schemas.microsoft.com/office/drawing/2014/main" xmlns="" id="{89ABB94E-373A-44A3-9E58-4230D736D1A2}"/>
              </a:ext>
            </a:extLst>
          </p:cNvPr>
          <p:cNvCxnSpPr>
            <a:cxnSpLocks/>
          </p:cNvCxnSpPr>
          <p:nvPr/>
        </p:nvCxnSpPr>
        <p:spPr>
          <a:xfrm>
            <a:off x="599047" y="1132372"/>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xmlns="" id="{0938C813-9BE3-481E-B3BA-01339C9DB5FD}"/>
              </a:ext>
            </a:extLst>
          </p:cNvPr>
          <p:cNvCxnSpPr>
            <a:cxnSpLocks/>
          </p:cNvCxnSpPr>
          <p:nvPr/>
        </p:nvCxnSpPr>
        <p:spPr>
          <a:xfrm>
            <a:off x="751447" y="5995736"/>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xmlns="" id="{0CC3D0EE-D3D8-474E-A091-ECF1AB539C69}"/>
              </a:ext>
            </a:extLst>
          </p:cNvPr>
          <p:cNvSpPr txBox="1"/>
          <p:nvPr/>
        </p:nvSpPr>
        <p:spPr>
          <a:xfrm>
            <a:off x="1023684" y="249375"/>
            <a:ext cx="11002403" cy="707886"/>
          </a:xfrm>
          <a:prstGeom prst="rect">
            <a:avLst/>
          </a:prstGeom>
          <a:noFill/>
          <a:ln>
            <a:noFill/>
          </a:ln>
        </p:spPr>
        <p:txBody>
          <a:bodyPr wrap="square" rtlCol="0">
            <a:spAutoFit/>
          </a:bodyPr>
          <a:lstStyle/>
          <a:p>
            <a:r>
              <a:rPr lang="fr-FR" sz="4000" cap="all" dirty="0" smtClean="0">
                <a:solidFill>
                  <a:srgbClr val="279046"/>
                </a:solidFill>
                <a:latin typeface="Maximum Impact" pitchFamily="2" charset="0"/>
              </a:rPr>
              <a:t>II. EVT/RC </a:t>
            </a:r>
            <a:r>
              <a:rPr lang="fr-FR" sz="4000" cap="all" dirty="0">
                <a:solidFill>
                  <a:srgbClr val="279046"/>
                </a:solidFill>
                <a:latin typeface="Maximum Impact" pitchFamily="2" charset="0"/>
              </a:rPr>
              <a:t>ET LA PRISON DE </a:t>
            </a:r>
            <a:r>
              <a:rPr lang="fr-FR" sz="4000" cap="all" dirty="0" smtClean="0">
                <a:solidFill>
                  <a:srgbClr val="279046"/>
                </a:solidFill>
                <a:latin typeface="Maximum Impact" pitchFamily="2" charset="0"/>
              </a:rPr>
              <a:t>SOKODE (3/8)</a:t>
            </a:r>
            <a:endParaRPr lang="fr-FR" sz="4000" cap="all" dirty="0">
              <a:solidFill>
                <a:srgbClr val="279046"/>
              </a:solidFill>
              <a:latin typeface="Maximum Impact" pitchFamily="2" charset="0"/>
            </a:endParaRPr>
          </a:p>
        </p:txBody>
      </p:sp>
      <p:sp>
        <p:nvSpPr>
          <p:cNvPr id="18" name="ZoneTexte 17">
            <a:extLst>
              <a:ext uri="{FF2B5EF4-FFF2-40B4-BE49-F238E27FC236}">
                <a16:creationId xmlns:a16="http://schemas.microsoft.com/office/drawing/2014/main" xmlns="" id="{3D49C4DB-8F64-4A00-A875-DB22A2C95200}"/>
              </a:ext>
            </a:extLst>
          </p:cNvPr>
          <p:cNvSpPr txBox="1"/>
          <p:nvPr/>
        </p:nvSpPr>
        <p:spPr>
          <a:xfrm>
            <a:off x="1145312" y="1307484"/>
            <a:ext cx="9274869" cy="4093428"/>
          </a:xfrm>
          <a:prstGeom prst="rect">
            <a:avLst/>
          </a:prstGeom>
          <a:noFill/>
        </p:spPr>
        <p:txBody>
          <a:bodyPr wrap="square" rtlCol="0">
            <a:spAutoFit/>
          </a:bodyPr>
          <a:lstStyle/>
          <a:p>
            <a:pPr algn="just">
              <a:lnSpc>
                <a:spcPct val="150000"/>
              </a:lnSpc>
            </a:pPr>
            <a:r>
              <a:rPr lang="fr-FR" sz="20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Nos approches à la Prison de Sokodé </a:t>
            </a:r>
          </a:p>
          <a:p>
            <a:pPr marL="342900" indent="-342900" algn="just">
              <a:lnSpc>
                <a:spcPct val="15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Forte implication des acteurs internes à la prison par:</a:t>
            </a:r>
          </a:p>
          <a:p>
            <a:pPr marL="342900" indent="-342900" algn="just">
              <a:lnSpc>
                <a:spcPct val="150000"/>
              </a:lnSpc>
              <a:buFont typeface="Wingdings" panose="05000000000000000000" pitchFamily="2" charset="2"/>
              <a:buChar char="§"/>
            </a:pPr>
            <a:r>
              <a:rPr lang="fr-FR" sz="2000" dirty="0" smtClean="0">
                <a:latin typeface="Open Sans" panose="020B0606030504020204" pitchFamily="34" charset="0"/>
                <a:ea typeface="Open Sans" panose="020B0606030504020204" pitchFamily="34" charset="0"/>
                <a:cs typeface="Open Sans" panose="020B0606030504020204" pitchFamily="34" charset="0"/>
              </a:rPr>
              <a:t>Formation </a:t>
            </a:r>
            <a:r>
              <a:rPr lang="fr-FR" sz="2000" dirty="0">
                <a:latin typeface="Open Sans" panose="020B0606030504020204" pitchFamily="34" charset="0"/>
                <a:ea typeface="Open Sans" panose="020B0606030504020204" pitchFamily="34" charset="0"/>
                <a:cs typeface="Open Sans" panose="020B0606030504020204" pitchFamily="34" charset="0"/>
              </a:rPr>
              <a:t>des pairs éducateurs détenus (02) qui réalisent les entretiens individuels et causeries de groupes (IEC/CCC)</a:t>
            </a:r>
          </a:p>
          <a:p>
            <a:pPr marL="342900" indent="-342900" algn="just">
              <a:lnSpc>
                <a:spcPct val="15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F</a:t>
            </a:r>
            <a:r>
              <a:rPr lang="fr-FR" sz="2000" dirty="0" smtClean="0">
                <a:latin typeface="Open Sans" panose="020B0606030504020204" pitchFamily="34" charset="0"/>
                <a:ea typeface="Open Sans" panose="020B0606030504020204" pitchFamily="34" charset="0"/>
                <a:cs typeface="Open Sans" panose="020B0606030504020204" pitchFamily="34" charset="0"/>
              </a:rPr>
              <a:t>ormation </a:t>
            </a:r>
            <a:r>
              <a:rPr lang="fr-FR" sz="2000" dirty="0">
                <a:latin typeface="Open Sans" panose="020B0606030504020204" pitchFamily="34" charset="0"/>
                <a:ea typeface="Open Sans" panose="020B0606030504020204" pitchFamily="34" charset="0"/>
                <a:cs typeface="Open Sans" panose="020B0606030504020204" pitchFamily="34" charset="0"/>
              </a:rPr>
              <a:t>du Régisseur qui est le superviseur des paires éducateurs détenus</a:t>
            </a:r>
          </a:p>
          <a:p>
            <a:pPr marL="342900" indent="-342900" algn="just">
              <a:lnSpc>
                <a:spcPct val="15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E</a:t>
            </a:r>
            <a:r>
              <a:rPr lang="fr-FR" sz="2000" dirty="0" smtClean="0">
                <a:latin typeface="Open Sans" panose="020B0606030504020204" pitchFamily="34" charset="0"/>
                <a:ea typeface="Open Sans" panose="020B0606030504020204" pitchFamily="34" charset="0"/>
                <a:cs typeface="Open Sans" panose="020B0606030504020204" pitchFamily="34" charset="0"/>
              </a:rPr>
              <a:t>troite </a:t>
            </a:r>
            <a:r>
              <a:rPr lang="fr-FR" sz="2000" dirty="0">
                <a:latin typeface="Open Sans" panose="020B0606030504020204" pitchFamily="34" charset="0"/>
                <a:ea typeface="Open Sans" panose="020B0606030504020204" pitchFamily="34" charset="0"/>
                <a:cs typeface="Open Sans" panose="020B0606030504020204" pitchFamily="34" charset="0"/>
              </a:rPr>
              <a:t>collaboration avec les 02 infirmiers de la prison</a:t>
            </a:r>
          </a:p>
          <a:p>
            <a:pPr marL="342900" indent="-342900" algn="just">
              <a:lnSpc>
                <a:spcPct val="150000"/>
              </a:lnSpc>
              <a:buFont typeface="Wingdings" panose="05000000000000000000" pitchFamily="2" charset="2"/>
              <a:buChar char="§"/>
            </a:pPr>
            <a:r>
              <a:rPr lang="fr-FR" sz="2000" dirty="0" smtClean="0">
                <a:latin typeface="Open Sans" panose="020B0606030504020204" pitchFamily="34" charset="0"/>
                <a:ea typeface="Open Sans" panose="020B0606030504020204" pitchFamily="34" charset="0"/>
                <a:cs typeface="Open Sans" panose="020B0606030504020204" pitchFamily="34" charset="0"/>
              </a:rPr>
              <a:t>Déplacement </a:t>
            </a:r>
            <a:r>
              <a:rPr lang="fr-FR" sz="2000" dirty="0">
                <a:latin typeface="Open Sans" panose="020B0606030504020204" pitchFamily="34" charset="0"/>
                <a:ea typeface="Open Sans" panose="020B0606030504020204" pitchFamily="34" charset="0"/>
                <a:cs typeface="Open Sans" panose="020B0606030504020204" pitchFamily="34" charset="0"/>
              </a:rPr>
              <a:t>de l’équipe des prestataires </a:t>
            </a:r>
            <a:r>
              <a:rPr lang="fr-FR" sz="2000" dirty="0" smtClean="0">
                <a:latin typeface="Open Sans" panose="020B0606030504020204" pitchFamily="34" charset="0"/>
                <a:ea typeface="Open Sans" panose="020B0606030504020204" pitchFamily="34" charset="0"/>
                <a:cs typeface="Open Sans" panose="020B0606030504020204" pitchFamily="34" charset="0"/>
              </a:rPr>
              <a:t>d’EVT-RC </a:t>
            </a:r>
            <a:r>
              <a:rPr lang="fr-FR" sz="2000" dirty="0">
                <a:latin typeface="Open Sans" panose="020B0606030504020204" pitchFamily="34" charset="0"/>
                <a:ea typeface="Open Sans" panose="020B0606030504020204" pitchFamily="34" charset="0"/>
                <a:cs typeface="Open Sans" panose="020B0606030504020204" pitchFamily="34" charset="0"/>
              </a:rPr>
              <a:t>pour la réalisation des activités au moins 3 fois par semaine au </a:t>
            </a:r>
            <a:r>
              <a:rPr lang="fr-FR" sz="2000" dirty="0" smtClean="0">
                <a:latin typeface="Open Sans" panose="020B0606030504020204" pitchFamily="34" charset="0"/>
                <a:ea typeface="Open Sans" panose="020B0606030504020204" pitchFamily="34" charset="0"/>
                <a:cs typeface="Open Sans" panose="020B0606030504020204" pitchFamily="34" charset="0"/>
              </a:rPr>
              <a:t>niveau de </a:t>
            </a:r>
            <a:r>
              <a:rPr lang="fr-FR" sz="2000" dirty="0">
                <a:latin typeface="Open Sans" panose="020B0606030504020204" pitchFamily="34" charset="0"/>
                <a:ea typeface="Open Sans" panose="020B0606030504020204" pitchFamily="34" charset="0"/>
                <a:cs typeface="Open Sans" panose="020B0606030504020204" pitchFamily="34" charset="0"/>
              </a:rPr>
              <a:t>la prison</a:t>
            </a:r>
          </a:p>
          <a:p>
            <a:pPr algn="just"/>
            <a:endParaRPr lang="fr-FR"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308260249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A0A3AF27-1EAF-41C5-A652-1DD5718FE3B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9047" y="6084969"/>
            <a:ext cx="849274" cy="679707"/>
          </a:xfrm>
          <a:prstGeom prst="rect">
            <a:avLst/>
          </a:prstGeom>
          <a:ln>
            <a:noFill/>
          </a:ln>
        </p:spPr>
      </p:pic>
      <p:cxnSp>
        <p:nvCxnSpPr>
          <p:cNvPr id="8" name="Connecteur droit 7">
            <a:extLst>
              <a:ext uri="{FF2B5EF4-FFF2-40B4-BE49-F238E27FC236}">
                <a16:creationId xmlns:a16="http://schemas.microsoft.com/office/drawing/2014/main" xmlns="" id="{89ABB94E-373A-44A3-9E58-4230D736D1A2}"/>
              </a:ext>
            </a:extLst>
          </p:cNvPr>
          <p:cNvCxnSpPr>
            <a:cxnSpLocks/>
          </p:cNvCxnSpPr>
          <p:nvPr/>
        </p:nvCxnSpPr>
        <p:spPr>
          <a:xfrm>
            <a:off x="599047" y="1132372"/>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xmlns="" id="{0938C813-9BE3-481E-B3BA-01339C9DB5FD}"/>
              </a:ext>
            </a:extLst>
          </p:cNvPr>
          <p:cNvCxnSpPr>
            <a:cxnSpLocks/>
          </p:cNvCxnSpPr>
          <p:nvPr/>
        </p:nvCxnSpPr>
        <p:spPr>
          <a:xfrm>
            <a:off x="751447" y="5995736"/>
            <a:ext cx="11002403" cy="0"/>
          </a:xfrm>
          <a:prstGeom prst="line">
            <a:avLst/>
          </a:prstGeom>
          <a:ln>
            <a:solidFill>
              <a:srgbClr val="279046"/>
            </a:solidFill>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xmlns="" id="{0CC3D0EE-D3D8-474E-A091-ECF1AB539C69}"/>
              </a:ext>
            </a:extLst>
          </p:cNvPr>
          <p:cNvSpPr txBox="1"/>
          <p:nvPr/>
        </p:nvSpPr>
        <p:spPr>
          <a:xfrm>
            <a:off x="1023684" y="249375"/>
            <a:ext cx="11002403" cy="1323439"/>
          </a:xfrm>
          <a:prstGeom prst="rect">
            <a:avLst/>
          </a:prstGeom>
          <a:noFill/>
          <a:ln>
            <a:noFill/>
          </a:ln>
        </p:spPr>
        <p:txBody>
          <a:bodyPr wrap="square" rtlCol="0">
            <a:spAutoFit/>
          </a:bodyPr>
          <a:lstStyle/>
          <a:p>
            <a:r>
              <a:rPr lang="fr-FR" sz="4000" cap="all" dirty="0">
                <a:solidFill>
                  <a:srgbClr val="279046"/>
                </a:solidFill>
                <a:latin typeface="Maximum Impact" pitchFamily="2" charset="0"/>
              </a:rPr>
              <a:t>II. </a:t>
            </a:r>
            <a:r>
              <a:rPr lang="fr-FR" sz="4000" cap="all" dirty="0" smtClean="0">
                <a:solidFill>
                  <a:srgbClr val="279046"/>
                </a:solidFill>
                <a:latin typeface="Maximum Impact" pitchFamily="2" charset="0"/>
              </a:rPr>
              <a:t>EVT/RC </a:t>
            </a:r>
            <a:r>
              <a:rPr lang="fr-FR" sz="4000" cap="all" dirty="0">
                <a:solidFill>
                  <a:srgbClr val="279046"/>
                </a:solidFill>
                <a:latin typeface="Maximum Impact" pitchFamily="2" charset="0"/>
              </a:rPr>
              <a:t>ET LA PRISON DE </a:t>
            </a:r>
            <a:r>
              <a:rPr lang="fr-FR" sz="4000" cap="all" dirty="0" smtClean="0">
                <a:solidFill>
                  <a:srgbClr val="279046"/>
                </a:solidFill>
                <a:latin typeface="Maximum Impact" pitchFamily="2" charset="0"/>
              </a:rPr>
              <a:t>SOKODE (4/8)</a:t>
            </a:r>
            <a:endParaRPr lang="fr-FR" sz="4000" cap="all" dirty="0">
              <a:solidFill>
                <a:srgbClr val="279046"/>
              </a:solidFill>
              <a:latin typeface="Maximum Impact" pitchFamily="2" charset="0"/>
            </a:endParaRPr>
          </a:p>
          <a:p>
            <a:endParaRPr lang="fr-FR" sz="4000" cap="all" dirty="0">
              <a:solidFill>
                <a:srgbClr val="279046"/>
              </a:solidFill>
              <a:latin typeface="Maximum Impact" pitchFamily="2" charset="0"/>
            </a:endParaRPr>
          </a:p>
        </p:txBody>
      </p:sp>
      <p:sp>
        <p:nvSpPr>
          <p:cNvPr id="18" name="ZoneTexte 17">
            <a:extLst>
              <a:ext uri="{FF2B5EF4-FFF2-40B4-BE49-F238E27FC236}">
                <a16:creationId xmlns:a16="http://schemas.microsoft.com/office/drawing/2014/main" xmlns="" id="{3D49C4DB-8F64-4A00-A875-DB22A2C95200}"/>
              </a:ext>
            </a:extLst>
          </p:cNvPr>
          <p:cNvSpPr txBox="1"/>
          <p:nvPr/>
        </p:nvSpPr>
        <p:spPr>
          <a:xfrm>
            <a:off x="1023684" y="1132372"/>
            <a:ext cx="9274869" cy="5478423"/>
          </a:xfrm>
          <a:prstGeom prst="rect">
            <a:avLst/>
          </a:prstGeom>
          <a:noFill/>
        </p:spPr>
        <p:txBody>
          <a:bodyPr wrap="square" rtlCol="0">
            <a:spAutoFit/>
          </a:bodyPr>
          <a:lstStyle/>
          <a:p>
            <a:pPr algn="just">
              <a:lnSpc>
                <a:spcPct val="150000"/>
              </a:lnSpc>
            </a:pPr>
            <a:r>
              <a:rPr lang="fr-FR" sz="20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Nos interventions :</a:t>
            </a:r>
          </a:p>
          <a:p>
            <a:pPr marL="342900" indent="-342900" algn="just">
              <a:lnSpc>
                <a:spcPct val="15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Les consultations médicales et les soins aux détenus sur site à l’infirmerie de la prison </a:t>
            </a:r>
            <a:r>
              <a:rPr lang="fr-FR" sz="2000" dirty="0" smtClean="0">
                <a:latin typeface="Open Sans" panose="020B0606030504020204" pitchFamily="34" charset="0"/>
                <a:ea typeface="Open Sans" panose="020B0606030504020204" pitchFamily="34" charset="0"/>
                <a:cs typeface="Open Sans" panose="020B0606030504020204" pitchFamily="34" charset="0"/>
              </a:rPr>
              <a:t>03 </a:t>
            </a:r>
            <a:r>
              <a:rPr lang="fr-FR" sz="2000" dirty="0">
                <a:latin typeface="Open Sans" panose="020B0606030504020204" pitchFamily="34" charset="0"/>
                <a:ea typeface="Open Sans" panose="020B0606030504020204" pitchFamily="34" charset="0"/>
                <a:cs typeface="Open Sans" panose="020B0606030504020204" pitchFamily="34" charset="0"/>
              </a:rPr>
              <a:t>fois dans la semaine et sur demande du surveillant aux besoins des </a:t>
            </a:r>
            <a:r>
              <a:rPr lang="fr-FR" sz="2000" dirty="0" smtClean="0">
                <a:latin typeface="Open Sans" panose="020B0606030504020204" pitchFamily="34" charset="0"/>
                <a:ea typeface="Open Sans" panose="020B0606030504020204" pitchFamily="34" charset="0"/>
                <a:cs typeface="Open Sans" panose="020B0606030504020204" pitchFamily="34" charset="0"/>
              </a:rPr>
              <a:t>détenus</a:t>
            </a:r>
          </a:p>
          <a:p>
            <a:pPr marL="342900" indent="-342900" algn="just">
              <a:lnSpc>
                <a:spcPct val="150000"/>
              </a:lnSpc>
              <a:buFont typeface="Wingdings" panose="05000000000000000000" pitchFamily="2" charset="2"/>
              <a:buChar char="§"/>
            </a:pPr>
            <a:r>
              <a:rPr lang="fr-FR" sz="2000" dirty="0" smtClean="0">
                <a:latin typeface="Open Sans" panose="020B0606030504020204" pitchFamily="34" charset="0"/>
                <a:ea typeface="Open Sans" panose="020B0606030504020204" pitchFamily="34" charset="0"/>
                <a:cs typeface="Open Sans" panose="020B0606030504020204" pitchFamily="34" charset="0"/>
              </a:rPr>
              <a:t>Le </a:t>
            </a:r>
            <a:r>
              <a:rPr lang="fr-FR" sz="2000" dirty="0">
                <a:latin typeface="Open Sans" panose="020B0606030504020204" pitchFamily="34" charset="0"/>
                <a:ea typeface="Open Sans" panose="020B0606030504020204" pitchFamily="34" charset="0"/>
                <a:cs typeface="Open Sans" panose="020B0606030504020204" pitchFamily="34" charset="0"/>
              </a:rPr>
              <a:t>dépistage actif des IST et le conseil dépistage du VIH</a:t>
            </a:r>
          </a:p>
          <a:p>
            <a:pPr marL="342900" indent="-342900" algn="just">
              <a:lnSpc>
                <a:spcPct val="15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La dispensation des TAR, des médicaments contre les infections opportunistes et les autres </a:t>
            </a:r>
            <a:r>
              <a:rPr lang="fr-FR" sz="2000" dirty="0" smtClean="0">
                <a:latin typeface="Open Sans" panose="020B0606030504020204" pitchFamily="34" charset="0"/>
                <a:ea typeface="Open Sans" panose="020B0606030504020204" pitchFamily="34" charset="0"/>
                <a:cs typeface="Open Sans" panose="020B0606030504020204" pitchFamily="34" charset="0"/>
              </a:rPr>
              <a:t>IST</a:t>
            </a:r>
          </a:p>
          <a:p>
            <a:pPr marL="342900" indent="-342900" algn="just">
              <a:lnSpc>
                <a:spcPct val="15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L’éducation thérapeutique du patient individuelle (détenus séropositif et/ou autre affection chronique) et l’aide à l’observance</a:t>
            </a:r>
          </a:p>
          <a:p>
            <a:pPr marL="342900" indent="-342900" algn="just">
              <a:lnSpc>
                <a:spcPct val="150000"/>
              </a:lnSpc>
              <a:buFont typeface="Wingdings" panose="05000000000000000000" pitchFamily="2" charset="2"/>
              <a:buChar char="§"/>
            </a:pPr>
            <a:r>
              <a:rPr lang="fr-FR" sz="2000" dirty="0">
                <a:latin typeface="Open Sans" panose="020B0606030504020204" pitchFamily="34" charset="0"/>
                <a:ea typeface="Open Sans" panose="020B0606030504020204" pitchFamily="34" charset="0"/>
                <a:cs typeface="Open Sans" panose="020B0606030504020204" pitchFamily="34" charset="0"/>
              </a:rPr>
              <a:t>La dispensation communautaire des TAR et médicaments contre les IO</a:t>
            </a:r>
          </a:p>
          <a:p>
            <a:pPr marL="342900" indent="-342900" algn="just">
              <a:lnSpc>
                <a:spcPct val="150000"/>
              </a:lnSpc>
              <a:buFont typeface="Wingdings" panose="05000000000000000000" pitchFamily="2" charset="2"/>
              <a:buChar char="§"/>
            </a:pPr>
            <a:endParaRPr lang="fr-FR" sz="2000" dirty="0">
              <a:latin typeface="Open Sans" panose="020B0606030504020204" pitchFamily="34" charset="0"/>
              <a:ea typeface="Open Sans" panose="020B0606030504020204" pitchFamily="34" charset="0"/>
              <a:cs typeface="Open Sans" panose="020B0606030504020204" pitchFamily="34" charset="0"/>
            </a:endParaRPr>
          </a:p>
          <a:p>
            <a:pPr algn="just"/>
            <a:endParaRPr lang="fr-FR"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427320525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1095</Words>
  <Application>Microsoft Office PowerPoint</Application>
  <PresentationFormat>Personnalisé</PresentationFormat>
  <Paragraphs>90</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II. EVT/RC ET LA PRISON DE SOKODE (6/8)</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Sylvestre A.</dc:creator>
  <cp:lastModifiedBy>ASSISTANT</cp:lastModifiedBy>
  <cp:revision>137</cp:revision>
  <dcterms:created xsi:type="dcterms:W3CDTF">2021-12-15T23:42:34Z</dcterms:created>
  <dcterms:modified xsi:type="dcterms:W3CDTF">2022-03-16T23:31:29Z</dcterms:modified>
</cp:coreProperties>
</file>