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4" r:id="rId9"/>
    <p:sldId id="263" r:id="rId10"/>
    <p:sldId id="266"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8" d="100"/>
          <a:sy n="48" d="100"/>
        </p:scale>
        <p:origin x="6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1DCAD7A-03BB-4836-A8C2-665B87CFAB1E}" type="datetimeFigureOut">
              <a:rPr lang="fr-FR" smtClean="0"/>
              <a:t>17/03/2022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364D68-566F-42D4-8F88-067AAA7B313B}" type="slidenum">
              <a:rPr lang="fr-FR" smtClean="0"/>
              <a:t>‹N°›</a:t>
            </a:fld>
            <a:endParaRPr lang="fr-FR"/>
          </a:p>
        </p:txBody>
      </p:sp>
    </p:spTree>
    <p:extLst>
      <p:ext uri="{BB962C8B-B14F-4D97-AF65-F5344CB8AC3E}">
        <p14:creationId xmlns:p14="http://schemas.microsoft.com/office/powerpoint/2010/main" val="3545402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DCAD7A-03BB-4836-A8C2-665B87CFAB1E}" type="datetimeFigureOut">
              <a:rPr lang="fr-FR" smtClean="0"/>
              <a:t>17/03/2022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364D68-566F-42D4-8F88-067AAA7B313B}" type="slidenum">
              <a:rPr lang="fr-FR" smtClean="0"/>
              <a:t>‹N°›</a:t>
            </a:fld>
            <a:endParaRPr lang="fr-FR"/>
          </a:p>
        </p:txBody>
      </p:sp>
    </p:spTree>
    <p:extLst>
      <p:ext uri="{BB962C8B-B14F-4D97-AF65-F5344CB8AC3E}">
        <p14:creationId xmlns:p14="http://schemas.microsoft.com/office/powerpoint/2010/main" val="58130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DCAD7A-03BB-4836-A8C2-665B87CFAB1E}" type="datetimeFigureOut">
              <a:rPr lang="fr-FR" smtClean="0"/>
              <a:t>17/03/2022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364D68-566F-42D4-8F88-067AAA7B313B}" type="slidenum">
              <a:rPr lang="fr-FR" smtClean="0"/>
              <a:t>‹N°›</a:t>
            </a:fld>
            <a:endParaRPr lang="fr-FR"/>
          </a:p>
        </p:txBody>
      </p:sp>
    </p:spTree>
    <p:extLst>
      <p:ext uri="{BB962C8B-B14F-4D97-AF65-F5344CB8AC3E}">
        <p14:creationId xmlns:p14="http://schemas.microsoft.com/office/powerpoint/2010/main" val="2240440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DCAD7A-03BB-4836-A8C2-665B87CFAB1E}" type="datetimeFigureOut">
              <a:rPr lang="fr-FR" smtClean="0"/>
              <a:t>17/03/2022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364D68-566F-42D4-8F88-067AAA7B313B}" type="slidenum">
              <a:rPr lang="fr-FR" smtClean="0"/>
              <a:t>‹N°›</a:t>
            </a:fld>
            <a:endParaRPr lang="fr-FR"/>
          </a:p>
        </p:txBody>
      </p:sp>
    </p:spTree>
    <p:extLst>
      <p:ext uri="{BB962C8B-B14F-4D97-AF65-F5344CB8AC3E}">
        <p14:creationId xmlns:p14="http://schemas.microsoft.com/office/powerpoint/2010/main" val="1890012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1DCAD7A-03BB-4836-A8C2-665B87CFAB1E}" type="datetimeFigureOut">
              <a:rPr lang="fr-FR" smtClean="0"/>
              <a:t>17/03/2022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364D68-566F-42D4-8F88-067AAA7B313B}" type="slidenum">
              <a:rPr lang="fr-FR" smtClean="0"/>
              <a:t>‹N°›</a:t>
            </a:fld>
            <a:endParaRPr lang="fr-FR"/>
          </a:p>
        </p:txBody>
      </p:sp>
    </p:spTree>
    <p:extLst>
      <p:ext uri="{BB962C8B-B14F-4D97-AF65-F5344CB8AC3E}">
        <p14:creationId xmlns:p14="http://schemas.microsoft.com/office/powerpoint/2010/main" val="3818574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1DCAD7A-03BB-4836-A8C2-665B87CFAB1E}" type="datetimeFigureOut">
              <a:rPr lang="fr-FR" smtClean="0"/>
              <a:t>17/03/2022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A364D68-566F-42D4-8F88-067AAA7B313B}" type="slidenum">
              <a:rPr lang="fr-FR" smtClean="0"/>
              <a:t>‹N°›</a:t>
            </a:fld>
            <a:endParaRPr lang="fr-FR"/>
          </a:p>
        </p:txBody>
      </p:sp>
    </p:spTree>
    <p:extLst>
      <p:ext uri="{BB962C8B-B14F-4D97-AF65-F5344CB8AC3E}">
        <p14:creationId xmlns:p14="http://schemas.microsoft.com/office/powerpoint/2010/main" val="2612978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1DCAD7A-03BB-4836-A8C2-665B87CFAB1E}" type="datetimeFigureOut">
              <a:rPr lang="fr-FR" smtClean="0"/>
              <a:t>17/03/2022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A364D68-566F-42D4-8F88-067AAA7B313B}" type="slidenum">
              <a:rPr lang="fr-FR" smtClean="0"/>
              <a:t>‹N°›</a:t>
            </a:fld>
            <a:endParaRPr lang="fr-FR"/>
          </a:p>
        </p:txBody>
      </p:sp>
    </p:spTree>
    <p:extLst>
      <p:ext uri="{BB962C8B-B14F-4D97-AF65-F5344CB8AC3E}">
        <p14:creationId xmlns:p14="http://schemas.microsoft.com/office/powerpoint/2010/main" val="2035386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1DCAD7A-03BB-4836-A8C2-665B87CFAB1E}" type="datetimeFigureOut">
              <a:rPr lang="fr-FR" smtClean="0"/>
              <a:t>17/03/2022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A364D68-566F-42D4-8F88-067AAA7B313B}" type="slidenum">
              <a:rPr lang="fr-FR" smtClean="0"/>
              <a:t>‹N°›</a:t>
            </a:fld>
            <a:endParaRPr lang="fr-FR"/>
          </a:p>
        </p:txBody>
      </p:sp>
    </p:spTree>
    <p:extLst>
      <p:ext uri="{BB962C8B-B14F-4D97-AF65-F5344CB8AC3E}">
        <p14:creationId xmlns:p14="http://schemas.microsoft.com/office/powerpoint/2010/main" val="3473968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1DCAD7A-03BB-4836-A8C2-665B87CFAB1E}" type="datetimeFigureOut">
              <a:rPr lang="fr-FR" smtClean="0"/>
              <a:t>17/03/2022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A364D68-566F-42D4-8F88-067AAA7B313B}" type="slidenum">
              <a:rPr lang="fr-FR" smtClean="0"/>
              <a:t>‹N°›</a:t>
            </a:fld>
            <a:endParaRPr lang="fr-FR"/>
          </a:p>
        </p:txBody>
      </p:sp>
    </p:spTree>
    <p:extLst>
      <p:ext uri="{BB962C8B-B14F-4D97-AF65-F5344CB8AC3E}">
        <p14:creationId xmlns:p14="http://schemas.microsoft.com/office/powerpoint/2010/main" val="3496353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1DCAD7A-03BB-4836-A8C2-665B87CFAB1E}" type="datetimeFigureOut">
              <a:rPr lang="fr-FR" smtClean="0"/>
              <a:t>17/03/2022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A364D68-566F-42D4-8F88-067AAA7B313B}" type="slidenum">
              <a:rPr lang="fr-FR" smtClean="0"/>
              <a:t>‹N°›</a:t>
            </a:fld>
            <a:endParaRPr lang="fr-FR"/>
          </a:p>
        </p:txBody>
      </p:sp>
    </p:spTree>
    <p:extLst>
      <p:ext uri="{BB962C8B-B14F-4D97-AF65-F5344CB8AC3E}">
        <p14:creationId xmlns:p14="http://schemas.microsoft.com/office/powerpoint/2010/main" val="500322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1DCAD7A-03BB-4836-A8C2-665B87CFAB1E}" type="datetimeFigureOut">
              <a:rPr lang="fr-FR" smtClean="0"/>
              <a:t>17/03/2022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A364D68-566F-42D4-8F88-067AAA7B313B}" type="slidenum">
              <a:rPr lang="fr-FR" smtClean="0"/>
              <a:t>‹N°›</a:t>
            </a:fld>
            <a:endParaRPr lang="fr-FR"/>
          </a:p>
        </p:txBody>
      </p:sp>
    </p:spTree>
    <p:extLst>
      <p:ext uri="{BB962C8B-B14F-4D97-AF65-F5344CB8AC3E}">
        <p14:creationId xmlns:p14="http://schemas.microsoft.com/office/powerpoint/2010/main" val="630876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DCAD7A-03BB-4836-A8C2-665B87CFAB1E}" type="datetimeFigureOut">
              <a:rPr lang="fr-FR" smtClean="0"/>
              <a:t>17/03/2022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364D68-566F-42D4-8F88-067AAA7B313B}" type="slidenum">
              <a:rPr lang="fr-FR" smtClean="0"/>
              <a:t>‹N°›</a:t>
            </a:fld>
            <a:endParaRPr lang="fr-FR"/>
          </a:p>
        </p:txBody>
      </p:sp>
    </p:spTree>
    <p:extLst>
      <p:ext uri="{BB962C8B-B14F-4D97-AF65-F5344CB8AC3E}">
        <p14:creationId xmlns:p14="http://schemas.microsoft.com/office/powerpoint/2010/main" val="2859614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037230" y="887104"/>
            <a:ext cx="9812740" cy="1323439"/>
          </a:xfrm>
          <a:prstGeom prst="rect">
            <a:avLst/>
          </a:prstGeom>
          <a:noFill/>
        </p:spPr>
        <p:txBody>
          <a:bodyPr wrap="square" rtlCol="0">
            <a:spAutoFit/>
          </a:bodyPr>
          <a:lstStyle/>
          <a:p>
            <a:pPr algn="ctr"/>
            <a:r>
              <a:rPr lang="fr-CA" sz="4000" b="1" dirty="0" smtClean="0">
                <a:solidFill>
                  <a:srgbClr val="0070C0"/>
                </a:solidFill>
                <a:effectLst>
                  <a:outerShdw blurRad="38100" dist="38100" dir="2700000" algn="tl">
                    <a:srgbClr val="000000">
                      <a:alpha val="43137"/>
                    </a:srgbClr>
                  </a:outerShdw>
                </a:effectLst>
              </a:rPr>
              <a:t>STRATEGIES D’INTERVENTION D’AKS AUPRES DES DETENUS  DE SIKASSO ET DE KADIOLO</a:t>
            </a:r>
            <a:endParaRPr lang="fr-FR" sz="4000" b="1" dirty="0">
              <a:solidFill>
                <a:srgbClr val="0070C0"/>
              </a:solidFill>
              <a:effectLst>
                <a:outerShdw blurRad="38100" dist="38100" dir="2700000" algn="tl">
                  <a:srgbClr val="000000">
                    <a:alpha val="43137"/>
                  </a:srgbClr>
                </a:outerShdw>
              </a:effectLst>
            </a:endParaRPr>
          </a:p>
        </p:txBody>
      </p:sp>
      <p:sp>
        <p:nvSpPr>
          <p:cNvPr id="5" name="ZoneTexte 4"/>
          <p:cNvSpPr txBox="1"/>
          <p:nvPr/>
        </p:nvSpPr>
        <p:spPr>
          <a:xfrm>
            <a:off x="7369790" y="5186149"/>
            <a:ext cx="4162568" cy="1200329"/>
          </a:xfrm>
          <a:prstGeom prst="rect">
            <a:avLst/>
          </a:prstGeom>
          <a:noFill/>
        </p:spPr>
        <p:txBody>
          <a:bodyPr wrap="square" rtlCol="0">
            <a:spAutoFit/>
          </a:bodyPr>
          <a:lstStyle/>
          <a:p>
            <a:r>
              <a:rPr lang="fr-CA" b="1" dirty="0" smtClean="0">
                <a:solidFill>
                  <a:srgbClr val="7030A0"/>
                </a:solidFill>
              </a:rPr>
              <a:t>Karim SANGARE</a:t>
            </a:r>
          </a:p>
          <a:p>
            <a:r>
              <a:rPr lang="fr-CA" b="1" dirty="0" smtClean="0">
                <a:solidFill>
                  <a:srgbClr val="7030A0"/>
                </a:solidFill>
              </a:rPr>
              <a:t>Médecin CERKES/ AKS Sikasso. MALI</a:t>
            </a:r>
          </a:p>
          <a:p>
            <a:r>
              <a:rPr lang="fr-CA" b="1" dirty="0" smtClean="0">
                <a:solidFill>
                  <a:srgbClr val="7030A0"/>
                </a:solidFill>
              </a:rPr>
              <a:t>Coordinateur du Projet TS et Détenus</a:t>
            </a:r>
          </a:p>
          <a:p>
            <a:endParaRPr lang="fr-FR" dirty="0"/>
          </a:p>
        </p:txBody>
      </p:sp>
    </p:spTree>
    <p:extLst>
      <p:ext uri="{BB962C8B-B14F-4D97-AF65-F5344CB8AC3E}">
        <p14:creationId xmlns:p14="http://schemas.microsoft.com/office/powerpoint/2010/main" val="2419153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355784" y="1309575"/>
            <a:ext cx="3807422" cy="4795441"/>
          </a:xfrm>
          <a:prstGeom prst="rect">
            <a:avLst/>
          </a:prstGeom>
        </p:spPr>
      </p:pic>
      <p:pic>
        <p:nvPicPr>
          <p:cNvPr id="7" name="Espace réservé du contenu 3"/>
          <p:cNvPicPr>
            <a:picLocks noGrp="1" noChangeAspect="1"/>
          </p:cNvPicPr>
          <p:nvPr>
            <p:ph idx="1"/>
          </p:nvPr>
        </p:nvPicPr>
        <p:blipFill>
          <a:blip r:embed="rId3"/>
          <a:stretch>
            <a:fillRect/>
          </a:stretch>
        </p:blipFill>
        <p:spPr>
          <a:xfrm>
            <a:off x="6932315" y="1749286"/>
            <a:ext cx="4284968" cy="4214191"/>
          </a:xfrm>
          <a:prstGeom prst="rect">
            <a:avLst/>
          </a:prstGeom>
        </p:spPr>
      </p:pic>
      <p:sp>
        <p:nvSpPr>
          <p:cNvPr id="9" name="Rectangle 8"/>
          <p:cNvSpPr/>
          <p:nvPr/>
        </p:nvSpPr>
        <p:spPr>
          <a:xfrm>
            <a:off x="4163206" y="3245629"/>
            <a:ext cx="2769109" cy="1107996"/>
          </a:xfrm>
          <a:prstGeom prst="rect">
            <a:avLst/>
          </a:prstGeom>
          <a:noFill/>
        </p:spPr>
        <p:txBody>
          <a:bodyPr wrap="square" lIns="91440" tIns="45720" rIns="91440" bIns="45720">
            <a:spAutoFit/>
          </a:bodyPr>
          <a:lstStyle/>
          <a:p>
            <a:pPr algn="ctr"/>
            <a:r>
              <a:rPr lang="fr-FR" sz="66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MERCI</a:t>
            </a:r>
            <a:endParaRPr lang="fr-FR"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565134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53991"/>
          </a:xfrm>
        </p:spPr>
        <p:txBody>
          <a:bodyPr/>
          <a:lstStyle/>
          <a:p>
            <a:pPr algn="ctr"/>
            <a:r>
              <a:rPr lang="fr-CA" b="1" dirty="0" smtClean="0">
                <a:solidFill>
                  <a:srgbClr val="7030A0"/>
                </a:solidFill>
                <a:effectLst>
                  <a:outerShdw blurRad="38100" dist="38100" dir="2700000" algn="tl">
                    <a:srgbClr val="000000">
                      <a:alpha val="43137"/>
                    </a:srgbClr>
                  </a:outerShdw>
                </a:effectLst>
              </a:rPr>
              <a:t>PLAN</a:t>
            </a:r>
            <a:endParaRPr lang="fr-FR" b="1" dirty="0">
              <a:solidFill>
                <a:srgbClr val="7030A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596348" y="1119116"/>
            <a:ext cx="10757452" cy="5559980"/>
          </a:xfrm>
        </p:spPr>
        <p:txBody>
          <a:bodyPr>
            <a:normAutofit lnSpcReduction="10000"/>
          </a:bodyPr>
          <a:lstStyle/>
          <a:p>
            <a:pPr marL="0" indent="0">
              <a:buNone/>
            </a:pPr>
            <a:r>
              <a:rPr lang="fr-CA" b="1" dirty="0" smtClean="0"/>
              <a:t>I-</a:t>
            </a:r>
            <a:r>
              <a:rPr lang="fr-CA" dirty="0" smtClean="0"/>
              <a:t> </a:t>
            </a:r>
            <a:r>
              <a:rPr lang="fr-CA" b="1" dirty="0" smtClean="0"/>
              <a:t>INTRODUCTION</a:t>
            </a:r>
          </a:p>
          <a:p>
            <a:pPr marL="0" indent="0">
              <a:buNone/>
            </a:pPr>
            <a:endParaRPr lang="fr-CA" b="1" dirty="0" smtClean="0"/>
          </a:p>
          <a:p>
            <a:pPr marL="0" indent="0">
              <a:buNone/>
            </a:pPr>
            <a:r>
              <a:rPr lang="fr-CA" b="1" dirty="0" smtClean="0"/>
              <a:t>II- OBJECTIFS</a:t>
            </a:r>
          </a:p>
          <a:p>
            <a:pPr marL="0" indent="0">
              <a:buNone/>
            </a:pPr>
            <a:endParaRPr lang="fr-CA" b="1" dirty="0" smtClean="0"/>
          </a:p>
          <a:p>
            <a:pPr marL="0" indent="0">
              <a:buNone/>
            </a:pPr>
            <a:r>
              <a:rPr lang="fr-CA" b="1" dirty="0" smtClean="0"/>
              <a:t>III- </a:t>
            </a:r>
            <a:r>
              <a:rPr lang="fr-CA" b="1" dirty="0"/>
              <a:t>ACTIVITES MENEES </a:t>
            </a:r>
            <a:r>
              <a:rPr lang="fr-CA" b="1" dirty="0" smtClean="0"/>
              <a:t>PENDANT LE PROJET</a:t>
            </a:r>
          </a:p>
          <a:p>
            <a:pPr marL="0" indent="0">
              <a:buNone/>
            </a:pPr>
            <a:r>
              <a:rPr lang="fr-CA" b="1" dirty="0" smtClean="0"/>
              <a:t> </a:t>
            </a:r>
          </a:p>
          <a:p>
            <a:pPr marL="0" indent="0">
              <a:buNone/>
            </a:pPr>
            <a:r>
              <a:rPr lang="fr-CA" b="1" dirty="0" smtClean="0"/>
              <a:t>IV- ACTIVITES MENEES EN FIN DE FINANCEMENT</a:t>
            </a:r>
          </a:p>
          <a:p>
            <a:pPr marL="0" indent="0">
              <a:buNone/>
            </a:pPr>
            <a:endParaRPr lang="fr-CA" b="1" dirty="0"/>
          </a:p>
          <a:p>
            <a:pPr marL="0" indent="0">
              <a:buNone/>
            </a:pPr>
            <a:r>
              <a:rPr lang="fr-CA" b="1" dirty="0" smtClean="0"/>
              <a:t>V- PERSPECTIVES</a:t>
            </a:r>
          </a:p>
          <a:p>
            <a:pPr marL="0" indent="0">
              <a:buNone/>
            </a:pPr>
            <a:endParaRPr lang="fr-CA" b="1" dirty="0"/>
          </a:p>
          <a:p>
            <a:pPr marL="0" indent="0">
              <a:buNone/>
            </a:pPr>
            <a:r>
              <a:rPr lang="fr-CA" b="1" dirty="0" smtClean="0"/>
              <a:t>CONCLUSION</a:t>
            </a:r>
            <a:endParaRPr lang="fr-FR" b="1" dirty="0"/>
          </a:p>
        </p:txBody>
      </p:sp>
    </p:spTree>
    <p:extLst>
      <p:ext uri="{BB962C8B-B14F-4D97-AF65-F5344CB8AC3E}">
        <p14:creationId xmlns:p14="http://schemas.microsoft.com/office/powerpoint/2010/main" val="3783672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08582"/>
          </a:xfrm>
        </p:spPr>
        <p:txBody>
          <a:bodyPr/>
          <a:lstStyle/>
          <a:p>
            <a:pPr algn="ctr"/>
            <a:r>
              <a:rPr lang="fr-CA" b="1" dirty="0" smtClean="0">
                <a:solidFill>
                  <a:srgbClr val="7030A0"/>
                </a:solidFill>
                <a:effectLst>
                  <a:outerShdw blurRad="38100" dist="38100" dir="2700000" algn="tl">
                    <a:srgbClr val="000000">
                      <a:alpha val="43137"/>
                    </a:srgbClr>
                  </a:outerShdw>
                </a:effectLst>
              </a:rPr>
              <a:t>INTRODUCTION</a:t>
            </a:r>
            <a:endParaRPr lang="fr-FR" b="1" dirty="0">
              <a:solidFill>
                <a:srgbClr val="7030A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286603" y="1173708"/>
            <a:ext cx="11696131" cy="5281683"/>
          </a:xfrm>
        </p:spPr>
        <p:txBody>
          <a:bodyPr>
            <a:normAutofit/>
          </a:bodyPr>
          <a:lstStyle/>
          <a:p>
            <a:pPr algn="just"/>
            <a:r>
              <a:rPr lang="fr-CA" dirty="0" smtClean="0"/>
              <a:t>En 2010, l’Association Kénédougou Solidarité (AKS) a signé un contrat de partenariat avec Solidarité Sida de France pour l’exécution des activités de prévention et de dépistage en milieu carcéral pour accélérer la riposte du Mali face au VIH.</a:t>
            </a:r>
          </a:p>
          <a:p>
            <a:pPr algn="just"/>
            <a:r>
              <a:rPr lang="fr-CA" dirty="0" smtClean="0"/>
              <a:t>Cette activité est une sollicitation de l’administration pénitentiaire et aussi les détenus qui se sentent concernés dans la lutte contre le VIH. </a:t>
            </a:r>
          </a:p>
          <a:p>
            <a:pPr algn="just"/>
            <a:r>
              <a:rPr lang="fr-CA" dirty="0" smtClean="0"/>
              <a:t>L’association intervenait au niveau de deux maisons d’arrêt </a:t>
            </a:r>
            <a:r>
              <a:rPr lang="fr-CA" dirty="0"/>
              <a:t>(</a:t>
            </a:r>
            <a:r>
              <a:rPr lang="fr-CA" dirty="0" smtClean="0"/>
              <a:t>Sikasso et </a:t>
            </a:r>
            <a:r>
              <a:rPr lang="fr-CA" dirty="0" err="1" smtClean="0"/>
              <a:t>Kadiolo</a:t>
            </a:r>
            <a:r>
              <a:rPr lang="fr-CA" dirty="0" smtClean="0"/>
              <a:t>) jusqu’à Décembre 2018. </a:t>
            </a:r>
          </a:p>
          <a:p>
            <a:pPr algn="just"/>
            <a:r>
              <a:rPr lang="fr-CA" dirty="0" smtClean="0"/>
              <a:t>Avant ce projet, AKS intervenait au près d’un détenu séropositif pour son TARV  et son suivi au niveau de la maison d’arrêt de Sikasso.</a:t>
            </a:r>
          </a:p>
          <a:p>
            <a:r>
              <a:rPr lang="fr-CA" dirty="0" smtClean="0"/>
              <a:t>Depuis 2019, AKS n’a plus bénéficié de financement pour ce projet.</a:t>
            </a:r>
            <a:endParaRPr lang="fr-FR" dirty="0"/>
          </a:p>
        </p:txBody>
      </p:sp>
    </p:spTree>
    <p:extLst>
      <p:ext uri="{BB962C8B-B14F-4D97-AF65-F5344CB8AC3E}">
        <p14:creationId xmlns:p14="http://schemas.microsoft.com/office/powerpoint/2010/main" val="1543108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35878"/>
          </a:xfrm>
        </p:spPr>
        <p:txBody>
          <a:bodyPr/>
          <a:lstStyle/>
          <a:p>
            <a:pPr algn="ctr"/>
            <a:r>
              <a:rPr lang="fr-CA" b="1" dirty="0" smtClean="0">
                <a:solidFill>
                  <a:srgbClr val="7030A0"/>
                </a:solidFill>
                <a:effectLst>
                  <a:outerShdw blurRad="38100" dist="38100" dir="2700000" algn="tl">
                    <a:srgbClr val="000000">
                      <a:alpha val="43137"/>
                    </a:srgbClr>
                  </a:outerShdw>
                </a:effectLst>
              </a:rPr>
              <a:t>OBJECTIFS</a:t>
            </a:r>
            <a:endParaRPr lang="fr-FR" b="1" dirty="0">
              <a:solidFill>
                <a:srgbClr val="7030A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73122" y="1351722"/>
            <a:ext cx="11245755" cy="5090021"/>
          </a:xfrm>
        </p:spPr>
        <p:txBody>
          <a:bodyPr>
            <a:normAutofit/>
          </a:bodyPr>
          <a:lstStyle/>
          <a:p>
            <a:r>
              <a:rPr lang="fr-CA" b="1" dirty="0"/>
              <a:t>Objectif général </a:t>
            </a:r>
          </a:p>
          <a:p>
            <a:pPr marL="0" indent="0">
              <a:buNone/>
            </a:pPr>
            <a:r>
              <a:rPr lang="fr-CA" dirty="0" smtClean="0"/>
              <a:t>Améliorer l’accès </a:t>
            </a:r>
            <a:r>
              <a:rPr lang="fr-CA" dirty="0"/>
              <a:t>aux soins des IST/VIH et le Sida chez les détenus  à Sikasso et Kadiolo. </a:t>
            </a:r>
          </a:p>
          <a:p>
            <a:r>
              <a:rPr lang="fr-CA" b="1" dirty="0"/>
              <a:t>Objectifs </a:t>
            </a:r>
            <a:r>
              <a:rPr lang="fr-CA" b="1" dirty="0" smtClean="0"/>
              <a:t>spécifiques</a:t>
            </a:r>
            <a:endParaRPr lang="fr-CA" dirty="0"/>
          </a:p>
          <a:p>
            <a:pPr marL="0" indent="0">
              <a:buNone/>
            </a:pPr>
            <a:r>
              <a:rPr lang="fr-CA" b="1" dirty="0"/>
              <a:t>OS1 :</a:t>
            </a:r>
            <a:r>
              <a:rPr lang="fr-CA" dirty="0"/>
              <a:t> </a:t>
            </a:r>
            <a:r>
              <a:rPr lang="fr-CA" dirty="0" smtClean="0"/>
              <a:t>Faciliter  </a:t>
            </a:r>
            <a:r>
              <a:rPr lang="fr-CA" dirty="0"/>
              <a:t>l’accès aux moyens de prévention des IST et le VIH au niveau </a:t>
            </a:r>
            <a:r>
              <a:rPr lang="fr-CA" dirty="0" smtClean="0"/>
              <a:t>de </a:t>
            </a:r>
            <a:r>
              <a:rPr lang="fr-CA" dirty="0"/>
              <a:t>la maison d’arrêt de Sikasso et Kadiolo. </a:t>
            </a:r>
          </a:p>
          <a:p>
            <a:pPr marL="0" indent="0">
              <a:buNone/>
            </a:pPr>
            <a:r>
              <a:rPr lang="fr-CA" b="1" dirty="0"/>
              <a:t>OS2 :</a:t>
            </a:r>
            <a:r>
              <a:rPr lang="fr-CA" dirty="0"/>
              <a:t> </a:t>
            </a:r>
            <a:r>
              <a:rPr lang="fr-CA" dirty="0" smtClean="0"/>
              <a:t>Faciliter </a:t>
            </a:r>
            <a:r>
              <a:rPr lang="fr-CA" dirty="0"/>
              <a:t>l’accès au dépistage  </a:t>
            </a:r>
            <a:r>
              <a:rPr lang="fr-CA" dirty="0" smtClean="0"/>
              <a:t>pour les </a:t>
            </a:r>
            <a:r>
              <a:rPr lang="fr-CA" dirty="0"/>
              <a:t>détenus </a:t>
            </a:r>
            <a:r>
              <a:rPr lang="fr-CA" dirty="0" smtClean="0"/>
              <a:t> des  maisons </a:t>
            </a:r>
            <a:r>
              <a:rPr lang="fr-CA" dirty="0"/>
              <a:t>d’arrêt de Sikasso et Kadiolo. </a:t>
            </a:r>
          </a:p>
          <a:p>
            <a:pPr marL="0" indent="0">
              <a:buNone/>
            </a:pPr>
            <a:r>
              <a:rPr lang="fr-CA" b="1" dirty="0"/>
              <a:t>OS3 :</a:t>
            </a:r>
            <a:r>
              <a:rPr lang="fr-CA" dirty="0"/>
              <a:t> </a:t>
            </a:r>
            <a:r>
              <a:rPr lang="fr-CA" dirty="0" smtClean="0"/>
              <a:t>Faciliter la  </a:t>
            </a:r>
            <a:r>
              <a:rPr lang="fr-CA" dirty="0"/>
              <a:t>prise en charge </a:t>
            </a:r>
            <a:r>
              <a:rPr lang="fr-CA" dirty="0" smtClean="0"/>
              <a:t>syndromique </a:t>
            </a:r>
            <a:r>
              <a:rPr lang="fr-CA" dirty="0"/>
              <a:t>des cas d’IST diagnostiqués  chez les détenus au niveau </a:t>
            </a:r>
            <a:r>
              <a:rPr lang="fr-CA" dirty="0" smtClean="0"/>
              <a:t>des maisons </a:t>
            </a:r>
            <a:r>
              <a:rPr lang="fr-CA" dirty="0"/>
              <a:t>d’arrêt de Sikasso et Kadiolo.</a:t>
            </a:r>
          </a:p>
          <a:p>
            <a:endParaRPr lang="fr-FR" dirty="0"/>
          </a:p>
        </p:txBody>
      </p:sp>
    </p:spTree>
    <p:extLst>
      <p:ext uri="{BB962C8B-B14F-4D97-AF65-F5344CB8AC3E}">
        <p14:creationId xmlns:p14="http://schemas.microsoft.com/office/powerpoint/2010/main" val="2284714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50125"/>
            <a:ext cx="10515600" cy="791571"/>
          </a:xfrm>
        </p:spPr>
        <p:txBody>
          <a:bodyPr/>
          <a:lstStyle/>
          <a:p>
            <a:pPr algn="ctr"/>
            <a:r>
              <a:rPr lang="fr-CA" b="1" dirty="0">
                <a:solidFill>
                  <a:srgbClr val="7030A0"/>
                </a:solidFill>
                <a:effectLst>
                  <a:outerShdw blurRad="38100" dist="38100" dir="2700000" algn="tl">
                    <a:srgbClr val="000000">
                      <a:alpha val="43137"/>
                    </a:srgbClr>
                  </a:outerShdw>
                </a:effectLst>
              </a:rPr>
              <a:t>ACTIVITES MENEES PENDANT LE PROJET</a:t>
            </a:r>
            <a:r>
              <a:rPr lang="fr-ML" b="1" dirty="0" smtClean="0">
                <a:solidFill>
                  <a:srgbClr val="7030A0"/>
                </a:solidFill>
                <a:effectLst>
                  <a:outerShdw blurRad="38100" dist="38100" dir="2700000" algn="tl">
                    <a:srgbClr val="000000">
                      <a:alpha val="43137"/>
                    </a:srgbClr>
                  </a:outerShdw>
                </a:effectLst>
              </a:rPr>
              <a:t> 1/2</a:t>
            </a:r>
            <a:endParaRPr lang="fr-FR" b="1" dirty="0">
              <a:solidFill>
                <a:srgbClr val="7030A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245659" y="1050878"/>
            <a:ext cx="11723427" cy="5554638"/>
          </a:xfrm>
        </p:spPr>
        <p:txBody>
          <a:bodyPr>
            <a:normAutofit fontScale="62500" lnSpcReduction="20000"/>
          </a:bodyPr>
          <a:lstStyle/>
          <a:p>
            <a:pPr marL="0" indent="0" algn="ctr">
              <a:buNone/>
            </a:pPr>
            <a:r>
              <a:rPr lang="fr-CA" sz="3800" b="1" dirty="0" smtClean="0">
                <a:effectLst>
                  <a:outerShdw blurRad="38100" dist="38100" dir="2700000" algn="tl">
                    <a:srgbClr val="000000">
                      <a:alpha val="43137"/>
                    </a:srgbClr>
                  </a:outerShdw>
                </a:effectLst>
              </a:rPr>
              <a:t>Pour la facilitation de </a:t>
            </a:r>
            <a:r>
              <a:rPr lang="fr-CA" sz="3800" b="1" dirty="0">
                <a:effectLst>
                  <a:outerShdw blurRad="38100" dist="38100" dir="2700000" algn="tl">
                    <a:srgbClr val="000000">
                      <a:alpha val="43137"/>
                    </a:srgbClr>
                  </a:outerShdw>
                </a:effectLst>
              </a:rPr>
              <a:t>l’accès aux moyens de prévention des IST et le VIH au niveau des maisons </a:t>
            </a:r>
            <a:r>
              <a:rPr lang="fr-CA" sz="3800" b="1" dirty="0" smtClean="0">
                <a:effectLst>
                  <a:outerShdw blurRad="38100" dist="38100" dir="2700000" algn="tl">
                    <a:srgbClr val="000000">
                      <a:alpha val="43137"/>
                    </a:srgbClr>
                  </a:outerShdw>
                </a:effectLst>
              </a:rPr>
              <a:t>d’arrêt</a:t>
            </a:r>
            <a:endParaRPr lang="fr-CA" sz="3800" b="1" dirty="0">
              <a:effectLst>
                <a:outerShdw blurRad="38100" dist="38100" dir="2700000" algn="tl">
                  <a:srgbClr val="000000">
                    <a:alpha val="43137"/>
                  </a:srgbClr>
                </a:outerShdw>
              </a:effectLst>
            </a:endParaRPr>
          </a:p>
          <a:p>
            <a:pPr marL="0" indent="0" algn="just">
              <a:buNone/>
            </a:pPr>
            <a:r>
              <a:rPr lang="fr-CA" sz="3800" dirty="0" smtClean="0"/>
              <a:t>- Organisation des </a:t>
            </a:r>
            <a:r>
              <a:rPr lang="fr-CA" sz="3800" dirty="0"/>
              <a:t>séances de causeries éducatives </a:t>
            </a:r>
            <a:r>
              <a:rPr lang="fr-CA" sz="3800" dirty="0" smtClean="0"/>
              <a:t>sur </a:t>
            </a:r>
            <a:r>
              <a:rPr lang="fr-CA" sz="3800" dirty="0"/>
              <a:t>les modes de transmission et les moyens de </a:t>
            </a:r>
            <a:r>
              <a:rPr lang="fr-CA" sz="3800" dirty="0" smtClean="0"/>
              <a:t>prévention </a:t>
            </a:r>
            <a:r>
              <a:rPr lang="fr-CA" sz="3800" dirty="0"/>
              <a:t>du </a:t>
            </a:r>
            <a:r>
              <a:rPr lang="fr-CA" sz="3800" dirty="0" smtClean="0"/>
              <a:t>VIH et les autres IST 2 fois par mois à Sikasso et 1 fois </a:t>
            </a:r>
            <a:r>
              <a:rPr lang="fr-CA" sz="3800" dirty="0" smtClean="0"/>
              <a:t>par mois à </a:t>
            </a:r>
            <a:r>
              <a:rPr lang="fr-CA" sz="3800" dirty="0" err="1" smtClean="0"/>
              <a:t>Kadiolo</a:t>
            </a:r>
            <a:endParaRPr lang="fr-CA" sz="3800" dirty="0"/>
          </a:p>
          <a:p>
            <a:pPr marL="0" indent="0" algn="just">
              <a:buNone/>
            </a:pPr>
            <a:r>
              <a:rPr lang="fr-CA" sz="3800" dirty="0"/>
              <a:t>- </a:t>
            </a:r>
            <a:r>
              <a:rPr lang="fr-CA" sz="3800" dirty="0" smtClean="0"/>
              <a:t> La </a:t>
            </a:r>
            <a:r>
              <a:rPr lang="fr-CA" sz="3800" dirty="0"/>
              <a:t>dotation en préservatif de l’administration </a:t>
            </a:r>
            <a:r>
              <a:rPr lang="fr-CA" sz="3800" dirty="0" smtClean="0"/>
              <a:t>pénitentiaire</a:t>
            </a:r>
            <a:endParaRPr lang="fr-CA" sz="3800" dirty="0"/>
          </a:p>
          <a:p>
            <a:pPr marL="0" indent="0" algn="just">
              <a:buNone/>
            </a:pPr>
            <a:r>
              <a:rPr lang="fr-CA" sz="3800" dirty="0"/>
              <a:t>- </a:t>
            </a:r>
            <a:r>
              <a:rPr lang="fr-CA" sz="3800" dirty="0" smtClean="0"/>
              <a:t>La </a:t>
            </a:r>
            <a:r>
              <a:rPr lang="fr-CA" sz="3800" dirty="0"/>
              <a:t>dotation en </a:t>
            </a:r>
            <a:r>
              <a:rPr lang="fr-CA" sz="3800" dirty="0" smtClean="0"/>
              <a:t>Kits d’hygiène </a:t>
            </a:r>
            <a:r>
              <a:rPr lang="fr-CA" sz="3800" dirty="0"/>
              <a:t>composés de lame rasoir, eau de javel, savon de toilette </a:t>
            </a:r>
            <a:r>
              <a:rPr lang="fr-CA" sz="3800" dirty="0" smtClean="0"/>
              <a:t>contribuant </a:t>
            </a:r>
            <a:r>
              <a:rPr lang="fr-CA" sz="3800" dirty="0"/>
              <a:t>à éviter le prêt de lames </a:t>
            </a:r>
            <a:r>
              <a:rPr lang="fr-CA" sz="3800" dirty="0" smtClean="0"/>
              <a:t>utilisées </a:t>
            </a:r>
            <a:r>
              <a:rPr lang="fr-CA" sz="3800" dirty="0"/>
              <a:t>d’une part et les dermatoses d’autre part.  </a:t>
            </a:r>
          </a:p>
          <a:p>
            <a:pPr marL="0" indent="0" algn="ctr">
              <a:buNone/>
            </a:pPr>
            <a:r>
              <a:rPr lang="fr-CA" sz="3800" b="1" dirty="0" smtClean="0">
                <a:effectLst>
                  <a:outerShdw blurRad="38100" dist="38100" dir="2700000" algn="tl">
                    <a:srgbClr val="000000">
                      <a:alpha val="43137"/>
                    </a:srgbClr>
                  </a:outerShdw>
                </a:effectLst>
              </a:rPr>
              <a:t>Pour la facilitation de </a:t>
            </a:r>
            <a:r>
              <a:rPr lang="fr-CA" sz="3800" b="1" dirty="0">
                <a:effectLst>
                  <a:outerShdw blurRad="38100" dist="38100" dir="2700000" algn="tl">
                    <a:srgbClr val="000000">
                      <a:alpha val="43137"/>
                    </a:srgbClr>
                  </a:outerShdw>
                </a:effectLst>
              </a:rPr>
              <a:t>l’accès au dépistage </a:t>
            </a:r>
            <a:r>
              <a:rPr lang="fr-CA" sz="3800" b="1" dirty="0" smtClean="0">
                <a:effectLst>
                  <a:outerShdw blurRad="38100" dist="38100" dir="2700000" algn="tl">
                    <a:srgbClr val="000000">
                      <a:alpha val="43137"/>
                    </a:srgbClr>
                  </a:outerShdw>
                </a:effectLst>
              </a:rPr>
              <a:t> des </a:t>
            </a:r>
            <a:r>
              <a:rPr lang="fr-CA" sz="3800" b="1" dirty="0">
                <a:effectLst>
                  <a:outerShdw blurRad="38100" dist="38100" dir="2700000" algn="tl">
                    <a:srgbClr val="000000">
                      <a:alpha val="43137"/>
                    </a:srgbClr>
                  </a:outerShdw>
                </a:effectLst>
              </a:rPr>
              <a:t>personnes </a:t>
            </a:r>
            <a:r>
              <a:rPr lang="fr-CA" sz="3800" b="1" dirty="0" smtClean="0">
                <a:effectLst>
                  <a:outerShdw blurRad="38100" dist="38100" dir="2700000" algn="tl">
                    <a:srgbClr val="000000">
                      <a:alpha val="43137"/>
                    </a:srgbClr>
                  </a:outerShdw>
                </a:effectLst>
              </a:rPr>
              <a:t>détenues</a:t>
            </a:r>
            <a:endParaRPr lang="fr-CA" sz="3800" b="1" dirty="0">
              <a:effectLst>
                <a:outerShdw blurRad="38100" dist="38100" dir="2700000" algn="tl">
                  <a:srgbClr val="000000">
                    <a:alpha val="43137"/>
                  </a:srgbClr>
                </a:outerShdw>
              </a:effectLst>
            </a:endParaRPr>
          </a:p>
          <a:p>
            <a:pPr marL="0" indent="0" algn="just">
              <a:buNone/>
            </a:pPr>
            <a:r>
              <a:rPr lang="fr-CA" sz="3800" dirty="0" smtClean="0"/>
              <a:t>La </a:t>
            </a:r>
            <a:r>
              <a:rPr lang="fr-CA" sz="3800" dirty="0"/>
              <a:t>réalisation du conseil et dépistage du VIH </a:t>
            </a:r>
            <a:r>
              <a:rPr lang="fr-CA" sz="3800" dirty="0" smtClean="0"/>
              <a:t>dans l’enceinte des </a:t>
            </a:r>
            <a:r>
              <a:rPr lang="fr-CA" sz="3800" dirty="0"/>
              <a:t>maisons </a:t>
            </a:r>
            <a:r>
              <a:rPr lang="fr-CA" sz="3800" dirty="0" smtClean="0"/>
              <a:t>d’arrêt avec le  </a:t>
            </a:r>
            <a:r>
              <a:rPr lang="fr-CA" sz="3800" dirty="0"/>
              <a:t>rendu du résultat le </a:t>
            </a:r>
            <a:r>
              <a:rPr lang="fr-CA" sz="3800" dirty="0" smtClean="0"/>
              <a:t>même jour par une </a:t>
            </a:r>
            <a:r>
              <a:rPr lang="fr-CA" sz="3800" dirty="0"/>
              <a:t>équipe composée </a:t>
            </a:r>
            <a:r>
              <a:rPr lang="fr-CA" sz="3800" dirty="0" smtClean="0"/>
              <a:t>d’un </a:t>
            </a:r>
            <a:r>
              <a:rPr lang="fr-CA" sz="3800" dirty="0"/>
              <a:t>conseiller, </a:t>
            </a:r>
            <a:r>
              <a:rPr lang="fr-CA" sz="3800" dirty="0" smtClean="0"/>
              <a:t>d’un agent </a:t>
            </a:r>
            <a:r>
              <a:rPr lang="fr-CA" sz="3800" dirty="0"/>
              <a:t>de dépistage et un médecin. </a:t>
            </a:r>
            <a:r>
              <a:rPr lang="fr-CA" sz="3800" dirty="0" smtClean="0"/>
              <a:t>Les </a:t>
            </a:r>
            <a:r>
              <a:rPr lang="fr-CA" sz="3800" dirty="0"/>
              <a:t>cas </a:t>
            </a:r>
            <a:r>
              <a:rPr lang="fr-CA" sz="3800" dirty="0" smtClean="0"/>
              <a:t>positifs ont bénéficié </a:t>
            </a:r>
            <a:r>
              <a:rPr lang="fr-CA" sz="3800" dirty="0"/>
              <a:t>d’une prise en charge antirétrovirale avec l’implication de l’administration pénitentiaire.</a:t>
            </a:r>
          </a:p>
          <a:p>
            <a:pPr marL="0" indent="0" algn="ctr">
              <a:buNone/>
            </a:pPr>
            <a:r>
              <a:rPr lang="fr-CA" sz="3800" b="1" dirty="0" smtClean="0">
                <a:effectLst>
                  <a:outerShdw blurRad="38100" dist="38100" dir="2700000" algn="tl">
                    <a:srgbClr val="000000">
                      <a:alpha val="43137"/>
                    </a:srgbClr>
                  </a:outerShdw>
                </a:effectLst>
              </a:rPr>
              <a:t>Pour faciliter </a:t>
            </a:r>
            <a:r>
              <a:rPr lang="fr-CA" sz="3800" b="1" dirty="0">
                <a:effectLst>
                  <a:outerShdw blurRad="38100" dist="38100" dir="2700000" algn="tl">
                    <a:srgbClr val="000000">
                      <a:alpha val="43137"/>
                    </a:srgbClr>
                  </a:outerShdw>
                </a:effectLst>
              </a:rPr>
              <a:t>la  prise en charge </a:t>
            </a:r>
            <a:r>
              <a:rPr lang="fr-CA" sz="3800" b="1" dirty="0" smtClean="0">
                <a:effectLst>
                  <a:outerShdw blurRad="38100" dist="38100" dir="2700000" algn="tl">
                    <a:srgbClr val="000000">
                      <a:alpha val="43137"/>
                    </a:srgbClr>
                  </a:outerShdw>
                </a:effectLst>
              </a:rPr>
              <a:t>syndromique </a:t>
            </a:r>
            <a:r>
              <a:rPr lang="fr-CA" sz="3800" b="1" dirty="0">
                <a:effectLst>
                  <a:outerShdw blurRad="38100" dist="38100" dir="2700000" algn="tl">
                    <a:srgbClr val="000000">
                      <a:alpha val="43137"/>
                    </a:srgbClr>
                  </a:outerShdw>
                </a:effectLst>
              </a:rPr>
              <a:t>des cas d’IST diagnostiqués </a:t>
            </a:r>
            <a:r>
              <a:rPr lang="fr-CA" sz="3800" b="1" dirty="0" smtClean="0">
                <a:effectLst>
                  <a:outerShdw blurRad="38100" dist="38100" dir="2700000" algn="tl">
                    <a:srgbClr val="000000">
                      <a:alpha val="43137"/>
                    </a:srgbClr>
                  </a:outerShdw>
                </a:effectLst>
              </a:rPr>
              <a:t> </a:t>
            </a:r>
            <a:endParaRPr lang="fr-CA" sz="3800" b="1" dirty="0">
              <a:effectLst>
                <a:outerShdw blurRad="38100" dist="38100" dir="2700000" algn="tl">
                  <a:srgbClr val="000000">
                    <a:alpha val="43137"/>
                  </a:srgbClr>
                </a:outerShdw>
              </a:effectLst>
            </a:endParaRPr>
          </a:p>
          <a:p>
            <a:pPr marL="0" indent="0" algn="just">
              <a:buNone/>
            </a:pPr>
            <a:r>
              <a:rPr lang="fr-CA" sz="3800" dirty="0" smtClean="0"/>
              <a:t>Les </a:t>
            </a:r>
            <a:r>
              <a:rPr lang="fr-CA" sz="3800" dirty="0"/>
              <a:t>cas </a:t>
            </a:r>
            <a:r>
              <a:rPr lang="fr-CA" sz="3800" dirty="0" smtClean="0"/>
              <a:t>d’IST diagnostiqués ont été pris en charge selon </a:t>
            </a:r>
            <a:r>
              <a:rPr lang="fr-CA" sz="3800" dirty="0"/>
              <a:t>l’algorithme de la prise en charge syndromique en vigueur au Mali</a:t>
            </a:r>
            <a:r>
              <a:rPr lang="fr-CA" dirty="0"/>
              <a:t>. </a:t>
            </a:r>
            <a:endParaRPr lang="fr-FR" dirty="0"/>
          </a:p>
        </p:txBody>
      </p:sp>
    </p:spTree>
    <p:extLst>
      <p:ext uri="{BB962C8B-B14F-4D97-AF65-F5344CB8AC3E}">
        <p14:creationId xmlns:p14="http://schemas.microsoft.com/office/powerpoint/2010/main" val="1954322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23081"/>
            <a:ext cx="10515600" cy="668740"/>
          </a:xfrm>
        </p:spPr>
        <p:txBody>
          <a:bodyPr>
            <a:normAutofit fontScale="90000"/>
          </a:bodyPr>
          <a:lstStyle/>
          <a:p>
            <a:pPr algn="ctr"/>
            <a:r>
              <a:rPr lang="fr-CA" b="1" dirty="0">
                <a:solidFill>
                  <a:srgbClr val="7030A0"/>
                </a:solidFill>
                <a:effectLst>
                  <a:outerShdw blurRad="38100" dist="38100" dir="2700000" algn="tl">
                    <a:srgbClr val="000000">
                      <a:alpha val="43137"/>
                    </a:srgbClr>
                  </a:outerShdw>
                </a:effectLst>
              </a:rPr>
              <a:t>ACTIVITES MENEES PENDANT LE PROJET</a:t>
            </a:r>
            <a:r>
              <a:rPr lang="fr-ML" b="1" dirty="0" smtClean="0">
                <a:solidFill>
                  <a:srgbClr val="7030A0"/>
                </a:solidFill>
                <a:effectLst>
                  <a:outerShdw blurRad="38100" dist="38100" dir="2700000" algn="tl">
                    <a:srgbClr val="000000">
                      <a:alpha val="43137"/>
                    </a:srgbClr>
                  </a:outerShdw>
                </a:effectLst>
              </a:rPr>
              <a:t> 2/2</a:t>
            </a:r>
            <a:endParaRPr lang="fr-FR" b="1" dirty="0">
              <a:solidFill>
                <a:srgbClr val="7030A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282053" y="1419366"/>
            <a:ext cx="11627893" cy="5145207"/>
          </a:xfrm>
        </p:spPr>
        <p:txBody>
          <a:bodyPr>
            <a:noAutofit/>
          </a:bodyPr>
          <a:lstStyle/>
          <a:p>
            <a:pPr algn="just"/>
            <a:r>
              <a:rPr lang="fr-CA" dirty="0" smtClean="0"/>
              <a:t>Dans </a:t>
            </a:r>
            <a:r>
              <a:rPr lang="fr-CA" dirty="0"/>
              <a:t>le cadre de la coordination du </a:t>
            </a:r>
            <a:r>
              <a:rPr lang="fr-CA" dirty="0" smtClean="0"/>
              <a:t>projet, avec la présence de l’ASDAP en Janvier 2017 au </a:t>
            </a:r>
            <a:r>
              <a:rPr lang="fr-CA" dirty="0"/>
              <a:t>sein de la maison d’arrêt de Sikasso, </a:t>
            </a:r>
            <a:r>
              <a:rPr lang="fr-CA" dirty="0" smtClean="0"/>
              <a:t>l’Association </a:t>
            </a:r>
            <a:r>
              <a:rPr lang="fr-CA" dirty="0" err="1" smtClean="0"/>
              <a:t>Kénédougou</a:t>
            </a:r>
            <a:r>
              <a:rPr lang="fr-CA" dirty="0" smtClean="0"/>
              <a:t> </a:t>
            </a:r>
            <a:r>
              <a:rPr lang="fr-CA" dirty="0"/>
              <a:t>Solidarité a arrêté ses séances </a:t>
            </a:r>
            <a:r>
              <a:rPr lang="fr-CA" dirty="0" smtClean="0"/>
              <a:t>d’animation mais avec </a:t>
            </a:r>
            <a:r>
              <a:rPr lang="fr-CA" dirty="0"/>
              <a:t>le soutien de l’équipe de </a:t>
            </a:r>
            <a:r>
              <a:rPr lang="fr-CA" dirty="0" smtClean="0"/>
              <a:t>l’administration pénitentiaire, </a:t>
            </a:r>
            <a:r>
              <a:rPr lang="fr-CA" dirty="0"/>
              <a:t>nos séances de dépistage et les appuis en kits </a:t>
            </a:r>
            <a:r>
              <a:rPr lang="fr-CA" dirty="0" smtClean="0"/>
              <a:t>d’hygiène se poursuivaient. </a:t>
            </a:r>
            <a:endParaRPr lang="fr-CA" dirty="0"/>
          </a:p>
          <a:p>
            <a:pPr algn="just"/>
            <a:r>
              <a:rPr lang="fr-CA" dirty="0" smtClean="0"/>
              <a:t>L’ONG </a:t>
            </a:r>
            <a:r>
              <a:rPr lang="fr-CA" dirty="0"/>
              <a:t>Santé Sud </a:t>
            </a:r>
            <a:r>
              <a:rPr lang="fr-CA" dirty="0" smtClean="0"/>
              <a:t>sur </a:t>
            </a:r>
            <a:r>
              <a:rPr lang="fr-CA" dirty="0"/>
              <a:t>financement </a:t>
            </a:r>
            <a:r>
              <a:rPr lang="fr-CA" dirty="0" smtClean="0"/>
              <a:t>du Fonds Mondial </a:t>
            </a:r>
            <a:r>
              <a:rPr lang="fr-CA" dirty="0"/>
              <a:t>a remplacé ASDAP</a:t>
            </a:r>
            <a:r>
              <a:rPr lang="fr-CA" dirty="0" smtClean="0"/>
              <a:t> en Janvier </a:t>
            </a:r>
            <a:r>
              <a:rPr lang="fr-CA" dirty="0"/>
              <a:t>2018 </a:t>
            </a:r>
            <a:r>
              <a:rPr lang="fr-CA" dirty="0" smtClean="0"/>
              <a:t>qui œuvre dans le dépistage et la prise en charge de la tuberculose .  </a:t>
            </a:r>
          </a:p>
          <a:p>
            <a:pPr algn="just"/>
            <a:r>
              <a:rPr lang="fr-CA" dirty="0" smtClean="0"/>
              <a:t>Nous </a:t>
            </a:r>
            <a:r>
              <a:rPr lang="fr-CA" dirty="0"/>
              <a:t>avons </a:t>
            </a:r>
            <a:r>
              <a:rPr lang="fr-CA" dirty="0" smtClean="0"/>
              <a:t>formé une dizaine de  </a:t>
            </a:r>
            <a:r>
              <a:rPr lang="fr-CA" dirty="0"/>
              <a:t>personnels pénitentiaires et </a:t>
            </a:r>
            <a:r>
              <a:rPr lang="fr-CA" dirty="0" smtClean="0"/>
              <a:t>une cinquantaine de détenus sur la prévention et la prise en charge globale des IST et le VIH /Sida en milieu carcéral.</a:t>
            </a:r>
          </a:p>
        </p:txBody>
      </p:sp>
    </p:spTree>
    <p:extLst>
      <p:ext uri="{BB962C8B-B14F-4D97-AF65-F5344CB8AC3E}">
        <p14:creationId xmlns:p14="http://schemas.microsoft.com/office/powerpoint/2010/main" val="434252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50126"/>
            <a:ext cx="10515600" cy="723332"/>
          </a:xfrm>
        </p:spPr>
        <p:txBody>
          <a:bodyPr/>
          <a:lstStyle/>
          <a:p>
            <a:pPr algn="ctr"/>
            <a:r>
              <a:rPr lang="fr-CA" b="1" dirty="0">
                <a:solidFill>
                  <a:srgbClr val="7030A0"/>
                </a:solidFill>
                <a:effectLst>
                  <a:outerShdw blurRad="38100" dist="38100" dir="2700000" algn="tl">
                    <a:srgbClr val="000000">
                      <a:alpha val="43137"/>
                    </a:srgbClr>
                  </a:outerShdw>
                </a:effectLst>
              </a:rPr>
              <a:t>ACTIVITES MENEES EN FIN DE FINANCEMENT</a:t>
            </a:r>
            <a:endParaRPr lang="fr-FR" b="1" dirty="0">
              <a:solidFill>
                <a:srgbClr val="7030A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838200" y="1172817"/>
            <a:ext cx="10515600" cy="5031442"/>
          </a:xfrm>
        </p:spPr>
        <p:txBody>
          <a:bodyPr/>
          <a:lstStyle/>
          <a:p>
            <a:pPr algn="just"/>
            <a:r>
              <a:rPr lang="fr-CA" dirty="0" smtClean="0"/>
              <a:t>Malgré la fin du financement, AKS poursuit la dispensation des ARV à travers un Médecin, un conseiller et des animateurs par l’intermédiaire de l’infirmière de la maison d’arrêt au besoin.</a:t>
            </a:r>
          </a:p>
          <a:p>
            <a:pPr algn="just"/>
            <a:r>
              <a:rPr lang="fr-CA" dirty="0" smtClean="0"/>
              <a:t>Présentement, les PVVIH qui étaient en détention à Sikasso sont en liberté et certains bénéficient de la dispensation à Base communautaire des ARV  sur demande par l’équipe de l’association.</a:t>
            </a:r>
          </a:p>
          <a:p>
            <a:pPr algn="just"/>
            <a:r>
              <a:rPr lang="fr-CA" dirty="0" smtClean="0"/>
              <a:t>Cette année  sur demande de l’administration pénitentiaire, AKS va intervenir dans le conseil dépistage et la prise en charge du VIH et les autres IST sur fond propre à Sikasso en attendant un financement.</a:t>
            </a:r>
          </a:p>
          <a:p>
            <a:pPr algn="just"/>
            <a:endParaRPr lang="fr-CA" dirty="0" smtClean="0"/>
          </a:p>
        </p:txBody>
      </p:sp>
    </p:spTree>
    <p:extLst>
      <p:ext uri="{BB962C8B-B14F-4D97-AF65-F5344CB8AC3E}">
        <p14:creationId xmlns:p14="http://schemas.microsoft.com/office/powerpoint/2010/main" val="1185764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7030A0"/>
                </a:solidFill>
              </a:rPr>
              <a:t>PERSPECTIVES</a:t>
            </a:r>
            <a:endParaRPr lang="fr-FR" b="1" dirty="0">
              <a:solidFill>
                <a:srgbClr val="7030A0"/>
              </a:solidFill>
            </a:endParaRPr>
          </a:p>
        </p:txBody>
      </p:sp>
      <p:sp>
        <p:nvSpPr>
          <p:cNvPr id="3" name="Espace réservé du contenu 2"/>
          <p:cNvSpPr>
            <a:spLocks noGrp="1"/>
          </p:cNvSpPr>
          <p:nvPr>
            <p:ph idx="1"/>
          </p:nvPr>
        </p:nvSpPr>
        <p:spPr/>
        <p:txBody>
          <a:bodyPr/>
          <a:lstStyle/>
          <a:p>
            <a:pPr algn="just"/>
            <a:r>
              <a:rPr lang="fr-CA" dirty="0" smtClean="0"/>
              <a:t>Étendre </a:t>
            </a:r>
            <a:r>
              <a:rPr lang="fr-CA" dirty="0"/>
              <a:t>nos activités dans les prisons de Bougouni et </a:t>
            </a:r>
            <a:r>
              <a:rPr lang="fr-CA" dirty="0" smtClean="0"/>
              <a:t>Koutiala en utilisant les mêmes stratégies d’intervention </a:t>
            </a:r>
          </a:p>
          <a:p>
            <a:pPr algn="just"/>
            <a:r>
              <a:rPr lang="fr-CA" dirty="0" smtClean="0"/>
              <a:t>Assurer une référence guidée des cas positifs vers les sites les plus proche</a:t>
            </a:r>
          </a:p>
          <a:p>
            <a:pPr algn="just"/>
            <a:r>
              <a:rPr lang="fr-CA" dirty="0" smtClean="0"/>
              <a:t>Assurer l’inclusion </a:t>
            </a:r>
            <a:r>
              <a:rPr lang="fr-CA" dirty="0"/>
              <a:t>sociale des détenus </a:t>
            </a:r>
            <a:r>
              <a:rPr lang="fr-CA" dirty="0" smtClean="0"/>
              <a:t>séropositifs au VIH après </a:t>
            </a:r>
            <a:r>
              <a:rPr lang="fr-CA" dirty="0"/>
              <a:t>leur </a:t>
            </a:r>
            <a:r>
              <a:rPr lang="fr-CA" dirty="0" smtClean="0"/>
              <a:t>libération avec l’appui des </a:t>
            </a:r>
            <a:r>
              <a:rPr lang="fr-CA" dirty="0" smtClean="0"/>
              <a:t>Partenaires Techniques et Financiers.</a:t>
            </a:r>
            <a:endParaRPr lang="fr-CA" dirty="0" smtClean="0"/>
          </a:p>
          <a:p>
            <a:pPr marL="0" indent="0" algn="just">
              <a:buNone/>
            </a:pPr>
            <a:endParaRPr lang="fr-CA" dirty="0"/>
          </a:p>
          <a:p>
            <a:pPr algn="just"/>
            <a:endParaRPr lang="fr-FR" dirty="0"/>
          </a:p>
        </p:txBody>
      </p:sp>
    </p:spTree>
    <p:extLst>
      <p:ext uri="{BB962C8B-B14F-4D97-AF65-F5344CB8AC3E}">
        <p14:creationId xmlns:p14="http://schemas.microsoft.com/office/powerpoint/2010/main" val="609591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39959"/>
            <a:ext cx="10515600" cy="1046232"/>
          </a:xfrm>
        </p:spPr>
        <p:txBody>
          <a:bodyPr/>
          <a:lstStyle/>
          <a:p>
            <a:pPr algn="ctr"/>
            <a:r>
              <a:rPr lang="fr-CA" b="1" dirty="0" smtClean="0">
                <a:solidFill>
                  <a:srgbClr val="7030A0"/>
                </a:solidFill>
                <a:effectLst>
                  <a:outerShdw blurRad="38100" dist="38100" dir="2700000" algn="tl">
                    <a:srgbClr val="000000">
                      <a:alpha val="43137"/>
                    </a:srgbClr>
                  </a:outerShdw>
                </a:effectLst>
              </a:rPr>
              <a:t>CONCLUSION</a:t>
            </a:r>
            <a:endParaRPr lang="fr-FR" b="1" dirty="0">
              <a:solidFill>
                <a:srgbClr val="7030A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838200" y="1590261"/>
            <a:ext cx="10515600" cy="4586702"/>
          </a:xfrm>
        </p:spPr>
        <p:txBody>
          <a:bodyPr>
            <a:normAutofit/>
          </a:bodyPr>
          <a:lstStyle/>
          <a:p>
            <a:pPr algn="just"/>
            <a:r>
              <a:rPr lang="fr-CA" dirty="0" smtClean="0"/>
              <a:t>L’atteinte des 3X95 à l’horizon 2030 ne  pourrait se réaliser si les actions concrètes ne sont pas centrées sur les populations clés et  vulnérables qui font l’objet de stigmatisation et de discrimination en plus de la privation de liberté pour les détenus</a:t>
            </a:r>
          </a:p>
          <a:p>
            <a:pPr algn="just"/>
            <a:r>
              <a:rPr lang="fr-CA" dirty="0" smtClean="0"/>
              <a:t>La mise en œuvre des activités auprès des détenus au niveau des maisons d’arrêt de Sikasso et Kadiolo </a:t>
            </a:r>
            <a:r>
              <a:rPr lang="fr-CA" dirty="0"/>
              <a:t>nous a permis </a:t>
            </a:r>
            <a:r>
              <a:rPr lang="fr-CA" dirty="0" smtClean="0"/>
              <a:t>d’offrir des services qui répondaient a leurs besoins et de  prendre en compte leurs préoccupations  en terme de prévention, de prise en charge médicale et d’accompagnement psychosocial dans ces localités.</a:t>
            </a:r>
          </a:p>
          <a:p>
            <a:pPr algn="just"/>
            <a:r>
              <a:rPr lang="fr-CA" dirty="0" smtClean="0"/>
              <a:t>Nous sollicitons l’accompagnement de la plateforme pour avoir des financements et être informé des appels à projet.</a:t>
            </a:r>
            <a:endParaRPr lang="fr-FR" dirty="0"/>
          </a:p>
        </p:txBody>
      </p:sp>
    </p:spTree>
    <p:extLst>
      <p:ext uri="{BB962C8B-B14F-4D97-AF65-F5344CB8AC3E}">
        <p14:creationId xmlns:p14="http://schemas.microsoft.com/office/powerpoint/2010/main" val="4052822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1027</TotalTime>
  <Words>850</Words>
  <Application>Microsoft Office PowerPoint</Application>
  <PresentationFormat>Grand écran</PresentationFormat>
  <Paragraphs>55</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Calibri Light</vt:lpstr>
      <vt:lpstr>Thème Office</vt:lpstr>
      <vt:lpstr>Présentation PowerPoint</vt:lpstr>
      <vt:lpstr>PLAN</vt:lpstr>
      <vt:lpstr>INTRODUCTION</vt:lpstr>
      <vt:lpstr>OBJECTIFS</vt:lpstr>
      <vt:lpstr>ACTIVITES MENEES PENDANT LE PROJET 1/2</vt:lpstr>
      <vt:lpstr>ACTIVITES MENEES PENDANT LE PROJET 2/2</vt:lpstr>
      <vt:lpstr>ACTIVITES MENEES EN FIN DE FINANCEMENT</vt:lpstr>
      <vt:lpstr>PERSPECTIVES</vt:lpstr>
      <vt:lpstr>CONCLUSION</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Dr SANGARE</dc:creator>
  <cp:lastModifiedBy>GENI</cp:lastModifiedBy>
  <cp:revision>55</cp:revision>
  <dcterms:created xsi:type="dcterms:W3CDTF">2022-02-28T21:52:17Z</dcterms:created>
  <dcterms:modified xsi:type="dcterms:W3CDTF">2022-03-17T09:59:32Z</dcterms:modified>
</cp:coreProperties>
</file>