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2"/>
  </p:handoutMasterIdLst>
  <p:sldIdLst>
    <p:sldId id="277" r:id="rId3"/>
    <p:sldId id="257" r:id="rId4"/>
    <p:sldId id="258" r:id="rId5"/>
    <p:sldId id="259" r:id="rId6"/>
    <p:sldId id="267" r:id="rId7"/>
    <p:sldId id="260" r:id="rId8"/>
    <p:sldId id="269" r:id="rId9"/>
    <p:sldId id="268" r:id="rId10"/>
    <p:sldId id="262" r:id="rId11"/>
    <p:sldId id="263" r:id="rId12"/>
    <p:sldId id="264" r:id="rId13"/>
    <p:sldId id="265" r:id="rId14"/>
    <p:sldId id="270" r:id="rId15"/>
    <p:sldId id="271" r:id="rId16"/>
    <p:sldId id="274" r:id="rId17"/>
    <p:sldId id="272" r:id="rId18"/>
    <p:sldId id="273" r:id="rId19"/>
    <p:sldId id="275" r:id="rId20"/>
    <p:sldId id="276" r:id="rId21"/>
  </p:sldIdLst>
  <p:sldSz cx="9144000" cy="6858000" type="screen4x3"/>
  <p:notesSz cx="6889750" cy="9671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F775-70C6-4B9E-ABFF-D34B0521B0B6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85275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185275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BA54-68EF-4AAD-AEEE-9322A6201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66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60971-B3A7-440C-9345-73E9DB1BAD2B}" type="datetimeFigureOut">
              <a:rPr lang="fr-FR" smtClean="0">
                <a:solidFill>
                  <a:srgbClr val="DBF5F9"/>
                </a:solidFill>
              </a:rPr>
              <a:pPr/>
              <a:t>15/01/2022</a:t>
            </a:fld>
            <a:endParaRPr lang="fr-F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D1D38F-3A4B-4E90-B756-8D88ABAF67F2}" type="slidenum">
              <a:rPr lang="fr-FR" smtClean="0">
                <a:solidFill>
                  <a:srgbClr val="DBF5F9"/>
                </a:solidFill>
              </a:rPr>
              <a:pPr/>
              <a:t>‹N°›</a:t>
            </a:fld>
            <a:endParaRPr lang="fr-FR">
              <a:solidFill>
                <a:srgbClr val="DBF5F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DBF5F9">
                        <a:alpha val="60000"/>
                      </a:srgbClr>
                    </a:solidFill>
                  </a:ln>
                  <a:solidFill>
                    <a:srgbClr val="DBF5F9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DBF5F9">
                      <a:alpha val="60000"/>
                    </a:srgbClr>
                  </a:solidFill>
                </a:ln>
                <a:solidFill>
                  <a:srgbClr val="DBF5F9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54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9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6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761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7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442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07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4EE2EE-4F9E-473E-B6BB-3E64A86D170E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5D5D9-6444-41EA-978E-B799716EED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C60971-B3A7-440C-9345-73E9DB1BAD2B}" type="datetimeFigureOut">
              <a:rPr lang="fr-FR" smtClean="0">
                <a:solidFill>
                  <a:srgbClr val="04617B"/>
                </a:solidFill>
              </a:rPr>
              <a:pPr/>
              <a:t>15/01/2022</a:t>
            </a:fld>
            <a:endParaRPr lang="fr-FR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D1D38F-3A4B-4E90-B756-8D88ABAF67F2}" type="slidenum">
              <a:rPr lang="fr-FR" smtClean="0">
                <a:solidFill>
                  <a:srgbClr val="04617B"/>
                </a:solidFill>
              </a:rPr>
              <a:pPr/>
              <a:t>‹N°›</a:t>
            </a:fld>
            <a:endParaRPr lang="fr-F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/>
              <a:t>LES VIOLENCES BASEES SUR LE GENRE </a:t>
            </a:r>
            <a:br>
              <a:rPr lang="fr-FR" sz="4800" dirty="0"/>
            </a:br>
            <a:r>
              <a:rPr lang="fr-FR" sz="4800" dirty="0"/>
              <a:t>(VBG</a:t>
            </a:r>
            <a:r>
              <a:rPr lang="fr-FR" sz="4800" dirty="0" smtClean="0"/>
              <a:t>)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 smtClean="0"/>
              <a:t>Dr Malika MOUSSA HAMAD</a:t>
            </a:r>
          </a:p>
          <a:p>
            <a:r>
              <a:rPr lang="fr-FR" sz="2800" dirty="0" smtClean="0"/>
              <a:t>Cycle de formation destiné aux Accompagnateurs Psycho Sociaux (APS)</a:t>
            </a:r>
          </a:p>
          <a:p>
            <a:r>
              <a:rPr lang="fr-FR" sz="2300" dirty="0" smtClean="0"/>
              <a:t>UE / Solidarité Féminine </a:t>
            </a:r>
          </a:p>
          <a:p>
            <a:r>
              <a:rPr lang="fr-FR" sz="2300" dirty="0" smtClean="0"/>
              <a:t>2021/2022</a:t>
            </a:r>
            <a:endParaRPr lang="fr-FR" sz="2300" dirty="0"/>
          </a:p>
        </p:txBody>
      </p:sp>
      <p:pic>
        <p:nvPicPr>
          <p:cNvPr id="4" name="Image 3" descr="logo s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1368152" cy="95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5572140"/>
            <a:ext cx="1500198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7900"/>
            <a:ext cx="7920880" cy="387826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VULNERABILITES SPECIFIQUES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00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7900"/>
            <a:ext cx="7992888" cy="413342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1351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424936" cy="381642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29053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4" y="1628800"/>
            <a:ext cx="8229600" cy="194421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" y="3441398"/>
            <a:ext cx="8229600" cy="25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373616" cy="410445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26604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640960" cy="43204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27189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496944" cy="446449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138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640960" cy="424847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VULNERABILITES SPECIFIQUES </a:t>
            </a:r>
          </a:p>
        </p:txBody>
      </p:sp>
    </p:spTree>
    <p:extLst>
      <p:ext uri="{BB962C8B-B14F-4D97-AF65-F5344CB8AC3E}">
        <p14:creationId xmlns:p14="http://schemas.microsoft.com/office/powerpoint/2010/main" val="2337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Intégrer </a:t>
            </a:r>
            <a:r>
              <a:rPr lang="fr-FR" dirty="0" smtClean="0"/>
              <a:t>dans la PEC du </a:t>
            </a:r>
            <a:r>
              <a:rPr lang="fr-FR" dirty="0" smtClean="0"/>
              <a:t>VIH, celle </a:t>
            </a:r>
            <a:r>
              <a:rPr lang="fr-FR" dirty="0" smtClean="0"/>
              <a:t>des VBG</a:t>
            </a:r>
          </a:p>
          <a:p>
            <a:r>
              <a:rPr lang="fr-FR" dirty="0" smtClean="0"/>
              <a:t>Ne pas nuire </a:t>
            </a:r>
          </a:p>
          <a:p>
            <a:r>
              <a:rPr lang="fr-FR" dirty="0" smtClean="0"/>
              <a:t>Respect de la confidentialité </a:t>
            </a:r>
          </a:p>
          <a:p>
            <a:r>
              <a:rPr lang="fr-FR" dirty="0" smtClean="0"/>
              <a:t>Référer au service adapté </a:t>
            </a:r>
          </a:p>
          <a:p>
            <a:endParaRPr lang="fr-FR" dirty="0"/>
          </a:p>
          <a:p>
            <a:r>
              <a:rPr lang="fr-FR" dirty="0" smtClean="0"/>
              <a:t>PEC médicale et psychologique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LUTTER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4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56263" cy="1728192"/>
          </a:xfrm>
        </p:spPr>
        <p:txBody>
          <a:bodyPr/>
          <a:lstStyle/>
          <a:p>
            <a:r>
              <a:rPr lang="fr-FR" dirty="0" smtClean="0"/>
              <a:t>MERCI DE VOTRE ATTENTION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9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</a:t>
            </a:r>
            <a:r>
              <a:rPr lang="fr-FR" dirty="0" smtClean="0"/>
              <a:t>out </a:t>
            </a:r>
            <a:r>
              <a:rPr lang="fr-FR" dirty="0"/>
              <a:t>acte nuisible/préjudiciable perpétré contre la volonté d’une personne, basé sur les différences socialement attribuées entre les </a:t>
            </a:r>
            <a:r>
              <a:rPr lang="fr-FR" dirty="0" smtClean="0"/>
              <a:t>genres. 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violences commises à l’égard des femmes </a:t>
            </a:r>
            <a:r>
              <a:rPr lang="fr-FR" dirty="0" smtClean="0"/>
              <a:t>sont </a:t>
            </a:r>
            <a:r>
              <a:rPr lang="fr-FR" dirty="0"/>
              <a:t>très </a:t>
            </a:r>
            <a:r>
              <a:rPr lang="fr-FR" dirty="0" smtClean="0"/>
              <a:t>majoritaires mais aussi </a:t>
            </a:r>
          </a:p>
          <a:p>
            <a:pPr lvl="1"/>
            <a:r>
              <a:rPr lang="fr-FR" dirty="0" smtClean="0"/>
              <a:t>les hommes/garçons </a:t>
            </a:r>
          </a:p>
          <a:p>
            <a:pPr lvl="1"/>
            <a:r>
              <a:rPr lang="fr-FR" dirty="0" smtClean="0"/>
              <a:t>LGBT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DEFINITION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10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Selon la nature des violences 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smtClean="0"/>
              <a:t>Violence physique </a:t>
            </a:r>
          </a:p>
          <a:p>
            <a:pPr lvl="1"/>
            <a:r>
              <a:rPr lang="fr-FR" dirty="0" smtClean="0"/>
              <a:t>Violence sexuelle </a:t>
            </a:r>
          </a:p>
          <a:p>
            <a:pPr lvl="1"/>
            <a:r>
              <a:rPr lang="fr-FR" dirty="0" smtClean="0"/>
              <a:t>Violence économique et sociale </a:t>
            </a:r>
          </a:p>
          <a:p>
            <a:pPr lvl="1"/>
            <a:r>
              <a:rPr lang="fr-FR" dirty="0" smtClean="0"/>
              <a:t>Pratiques traditionnelles néfastes </a:t>
            </a:r>
          </a:p>
          <a:p>
            <a:pPr lvl="1"/>
            <a:r>
              <a:rPr lang="fr-FR" dirty="0" smtClean="0"/>
              <a:t>Traite des personnes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TYPES DE VIOLENCE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944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500" dirty="0" smtClean="0"/>
              <a:t>Selon le lien entre la victime et l’agresseur(e)</a:t>
            </a:r>
          </a:p>
          <a:p>
            <a:pPr>
              <a:buFontTx/>
              <a:buChar char="-"/>
            </a:pPr>
            <a:r>
              <a:rPr lang="fr-FR" sz="2800" dirty="0" smtClean="0"/>
              <a:t>Violences </a:t>
            </a:r>
            <a:r>
              <a:rPr lang="fr-FR" sz="2800" dirty="0"/>
              <a:t>conjugales et autres violences exercées par partenaire </a:t>
            </a:r>
            <a:r>
              <a:rPr lang="fr-FR" sz="2800" dirty="0" smtClean="0"/>
              <a:t>intime</a:t>
            </a:r>
          </a:p>
          <a:p>
            <a:pPr>
              <a:buFontTx/>
              <a:buChar char="-"/>
            </a:pPr>
            <a:r>
              <a:rPr lang="fr-FR" sz="2800" dirty="0" smtClean="0"/>
              <a:t>Violences familiales </a:t>
            </a:r>
          </a:p>
          <a:p>
            <a:pPr>
              <a:buFontTx/>
              <a:buChar char="-"/>
            </a:pPr>
            <a:r>
              <a:rPr lang="fr-FR" sz="2800" dirty="0" smtClean="0"/>
              <a:t>Violences </a:t>
            </a:r>
            <a:r>
              <a:rPr lang="fr-FR" sz="2800" dirty="0"/>
              <a:t>communautaires: exercées par des membres de la communauté d’appartenance (ethnique, religieuse, etc.); 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Violences </a:t>
            </a:r>
            <a:r>
              <a:rPr lang="fr-FR" sz="2800" dirty="0"/>
              <a:t>institutionnelles/étatiques: exercées par les institutions et leurs </a:t>
            </a:r>
            <a:r>
              <a:rPr lang="fr-FR" sz="2800" dirty="0" smtClean="0"/>
              <a:t>représentant.es</a:t>
            </a:r>
            <a:r>
              <a:rPr lang="fr-FR" sz="2800" dirty="0"/>
              <a:t>, comme les violences policières ou administratives (confiscation, privation de documents d’identité…).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TYPES DE VIOLENCE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6933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DOSSIER UE MALIKA\formation APS\VBG tro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transmission du VIH et les VBG présentent des déterminants communs tels </a:t>
            </a:r>
            <a:r>
              <a:rPr lang="fr-FR" dirty="0" smtClean="0"/>
              <a:t>que: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les inégalités de genre, </a:t>
            </a:r>
            <a:endParaRPr lang="fr-FR" dirty="0" smtClean="0"/>
          </a:p>
          <a:p>
            <a:pPr lvl="1"/>
            <a:r>
              <a:rPr lang="fr-FR" dirty="0" smtClean="0"/>
              <a:t> les </a:t>
            </a:r>
            <a:r>
              <a:rPr lang="fr-FR" dirty="0"/>
              <a:t>normes et pratiques culturelles qui les encouragent, </a:t>
            </a:r>
            <a:endParaRPr lang="fr-FR" dirty="0" smtClean="0"/>
          </a:p>
          <a:p>
            <a:pPr lvl="1"/>
            <a:r>
              <a:rPr lang="fr-FR" dirty="0" smtClean="0"/>
              <a:t> le </a:t>
            </a:r>
            <a:r>
              <a:rPr lang="fr-FR" dirty="0"/>
              <a:t>faible pouvoir </a:t>
            </a:r>
            <a:r>
              <a:rPr lang="fr-FR" dirty="0" smtClean="0"/>
              <a:t>d’agir,</a:t>
            </a:r>
          </a:p>
          <a:p>
            <a:pPr lvl="1"/>
            <a:r>
              <a:rPr lang="fr-FR" dirty="0" smtClean="0"/>
              <a:t> les </a:t>
            </a:r>
            <a:r>
              <a:rPr lang="fr-FR" dirty="0"/>
              <a:t>vulnérabilités socio-économiques.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LIEN ENTRE VBG ET VIH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1144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LES VBG COMME FACTEUR DE RISQUE DE TRANSMISSION DU VIH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807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689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PVVIH sont particulièrement exposées à différents types de violences perpétrées par </a:t>
            </a:r>
            <a:r>
              <a:rPr lang="fr-FR" b="1" dirty="0"/>
              <a:t>le/la partenaire intime </a:t>
            </a:r>
            <a:r>
              <a:rPr lang="fr-FR" dirty="0"/>
              <a:t>et/ou </a:t>
            </a:r>
            <a:r>
              <a:rPr lang="fr-FR" b="1" dirty="0"/>
              <a:t>l’entourage familial.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b="1" dirty="0" smtClean="0"/>
              <a:t>Le </a:t>
            </a:r>
            <a:r>
              <a:rPr lang="fr-FR" b="1" dirty="0"/>
              <a:t>moment de la divulgation du statut VIH+ </a:t>
            </a:r>
            <a:r>
              <a:rPr lang="fr-FR" b="1" dirty="0" smtClean="0"/>
              <a:t>: </a:t>
            </a:r>
            <a:r>
              <a:rPr lang="fr-FR" dirty="0" smtClean="0"/>
              <a:t>un </a:t>
            </a:r>
            <a:r>
              <a:rPr lang="fr-FR" dirty="0"/>
              <a:t>moment à risque pouvant entrainer violences physiques, psychologiques ou économiques, telles que rejet familial et/ou communautaire, privations de ressources financières, stigmatisation, interdiction de contact avec les enfants, etc.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taux de violences physiques et sexuelles plus importants chez les femmes vivant avec le VIH que chez les femmes séronégatives. </a:t>
            </a:r>
            <a:endParaRPr lang="fr-FR" dirty="0" smtClean="0"/>
          </a:p>
          <a:p>
            <a:r>
              <a:rPr lang="fr-FR" dirty="0" smtClean="0"/>
              <a:t>Les VBG </a:t>
            </a:r>
            <a:r>
              <a:rPr lang="fr-FR" dirty="0"/>
              <a:t>chez les PVVIH est souvent sous-estimée et une forte proportion de personnes survivantes nécessitant une prise en charge médicale ne bénéficient pas de soins.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LE VIH COMME FACTEUR DE RISQUE DE VBG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8562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vre reli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660</TotalTime>
  <Words>376</Words>
  <Application>Microsoft Office PowerPoint</Application>
  <PresentationFormat>Affichage à l'écran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Livre relié</vt:lpstr>
      <vt:lpstr>1_Livre relié</vt:lpstr>
      <vt:lpstr>LES VIOLENCES BASEES SUR LE GENRE  (VBG)</vt:lpstr>
      <vt:lpstr>DEFINITION </vt:lpstr>
      <vt:lpstr>TYPES DE VIOLENCE </vt:lpstr>
      <vt:lpstr>TYPES DE VIOLENCE</vt:lpstr>
      <vt:lpstr>Présentation PowerPoint</vt:lpstr>
      <vt:lpstr>LIEN ENTRE VBG ET VIH</vt:lpstr>
      <vt:lpstr>LES VBG COMME FACTEUR DE RISQUE DE TRANSMISSION DU VIH</vt:lpstr>
      <vt:lpstr>Présentation PowerPoint</vt:lpstr>
      <vt:lpstr>LE VIH COMME FACTEUR DE RISQUE DE VBG</vt:lpstr>
      <vt:lpstr>VULNERABILITES SPECIFIQUES </vt:lpstr>
      <vt:lpstr>VULNERABILITES SPECIFIQUES </vt:lpstr>
      <vt:lpstr>VULNERABILITES SPECIFIQUES </vt:lpstr>
      <vt:lpstr>VULNERABILITES SPECIFIQUES </vt:lpstr>
      <vt:lpstr>VULNERABILITES SPECIFIQUES </vt:lpstr>
      <vt:lpstr>VULNERABILITES SPECIFIQUES </vt:lpstr>
      <vt:lpstr>VULNERABILITES SPECIFIQUES </vt:lpstr>
      <vt:lpstr>VULNERABILITES SPECIFIQUES </vt:lpstr>
      <vt:lpstr>COMMENT LUTTER ?</vt:lpstr>
      <vt:lpstr>MERCI DE VOTRE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</dc:title>
  <dc:creator>hp</dc:creator>
  <cp:lastModifiedBy>hp</cp:lastModifiedBy>
  <cp:revision>24</cp:revision>
  <dcterms:created xsi:type="dcterms:W3CDTF">2021-10-30T14:06:02Z</dcterms:created>
  <dcterms:modified xsi:type="dcterms:W3CDTF">2022-01-15T06:19:22Z</dcterms:modified>
</cp:coreProperties>
</file>