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85" r:id="rId2"/>
    <p:sldId id="257" r:id="rId3"/>
    <p:sldId id="267" r:id="rId4"/>
    <p:sldId id="266" r:id="rId5"/>
    <p:sldId id="274" r:id="rId6"/>
    <p:sldId id="27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8" r:id="rId15"/>
    <p:sldId id="270" r:id="rId16"/>
    <p:sldId id="271" r:id="rId17"/>
    <p:sldId id="277" r:id="rId18"/>
    <p:sldId id="278" r:id="rId19"/>
    <p:sldId id="279" r:id="rId20"/>
    <p:sldId id="280" r:id="rId21"/>
    <p:sldId id="281" r:id="rId22"/>
    <p:sldId id="276" r:id="rId23"/>
    <p:sldId id="283" r:id="rId24"/>
    <p:sldId id="273" r:id="rId25"/>
    <p:sldId id="265" r:id="rId26"/>
  </p:sldIdLst>
  <p:sldSz cx="9144000" cy="6858000" type="screen4x3"/>
  <p:notesSz cx="6889750" cy="9671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754BA-D29B-4E72-B83B-04CD45E23538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185275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185275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A3203-B095-44F5-A48D-769976A8A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92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AF023657-F378-48CB-B82A-B95A8E9B124A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725488"/>
            <a:ext cx="4832350" cy="3625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593749"/>
            <a:ext cx="5511800" cy="4351973"/>
          </a:xfrm>
          <a:prstGeom prst="rect">
            <a:avLst/>
          </a:prstGeom>
        </p:spPr>
        <p:txBody>
          <a:bodyPr vert="horz" lIns="94631" tIns="47316" rIns="94631" bIns="4731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85819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185819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C267A1A2-1DF1-4641-9BFC-CD33518BDF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87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7A1A2-1DF1-4641-9BFC-CD33518BDF3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297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7A1A2-1DF1-4641-9BFC-CD33518BDF32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832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4EE2EE-4F9E-473E-B6BB-3E64A86D170E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15D5D9-6444-41EA-978E-B799716EEDBA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E2EE-4F9E-473E-B6BB-3E64A86D170E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5D9-6444-41EA-978E-B799716EEDB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E2EE-4F9E-473E-B6BB-3E64A86D170E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5D9-6444-41EA-978E-B799716EEDB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E2EE-4F9E-473E-B6BB-3E64A86D170E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5D9-6444-41EA-978E-B799716EEDB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E2EE-4F9E-473E-B6BB-3E64A86D170E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5D9-6444-41EA-978E-B799716EEDB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E2EE-4F9E-473E-B6BB-3E64A86D170E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5D9-6444-41EA-978E-B799716EEDBA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E2EE-4F9E-473E-B6BB-3E64A86D170E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5D9-6444-41EA-978E-B799716EEDB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E2EE-4F9E-473E-B6BB-3E64A86D170E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5D9-6444-41EA-978E-B799716EEDB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E2EE-4F9E-473E-B6BB-3E64A86D170E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5D9-6444-41EA-978E-B799716EED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E2EE-4F9E-473E-B6BB-3E64A86D170E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5D9-6444-41EA-978E-B799716EED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E2EE-4F9E-473E-B6BB-3E64A86D170E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5D9-6444-41EA-978E-B799716EEDB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4EE2EE-4F9E-473E-B6BB-3E64A86D170E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15D5D9-6444-41EA-978E-B799716EEDB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6777318" cy="1731982"/>
          </a:xfrm>
        </p:spPr>
        <p:txBody>
          <a:bodyPr>
            <a:normAutofit/>
          </a:bodyPr>
          <a:lstStyle/>
          <a:p>
            <a:r>
              <a:rPr lang="fr-FR" sz="4800" dirty="0"/>
              <a:t>LES ADDICTIONS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2800" dirty="0"/>
              <a:t>Dr Malika </a:t>
            </a:r>
            <a:r>
              <a:rPr lang="fr-FR" sz="2800" dirty="0" smtClean="0"/>
              <a:t>MOUSSA HAMAD </a:t>
            </a:r>
            <a:endParaRPr lang="fr-FR" sz="2800" dirty="0"/>
          </a:p>
          <a:p>
            <a:r>
              <a:rPr lang="fr-FR" sz="2800" dirty="0" smtClean="0"/>
              <a:t>Cycle de formation destiné aux Accompagnateurs Psycho Sociaux (APS)</a:t>
            </a:r>
          </a:p>
          <a:p>
            <a:r>
              <a:rPr lang="fr-FR" sz="2100" dirty="0" smtClean="0"/>
              <a:t>UE / Solidarité Féminine </a:t>
            </a:r>
          </a:p>
          <a:p>
            <a:r>
              <a:rPr lang="fr-FR" sz="2100" dirty="0" smtClean="0"/>
              <a:t>2021/2022</a:t>
            </a:r>
            <a:endParaRPr lang="fr-FR" sz="2100" dirty="0"/>
          </a:p>
        </p:txBody>
      </p:sp>
      <p:pic>
        <p:nvPicPr>
          <p:cNvPr id="4" name="Image 3" descr="logo sf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45224"/>
            <a:ext cx="1368152" cy="957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30" y="5572140"/>
            <a:ext cx="1500198" cy="100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1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Effets lors d'une utilisation chronique</a:t>
            </a:r>
          </a:p>
          <a:p>
            <a:r>
              <a:rPr lang="fr-FR" dirty="0"/>
              <a:t>Coloration brune des dents des mâcheurs de khat</a:t>
            </a:r>
            <a:r>
              <a:rPr lang="fr-FR" dirty="0" smtClean="0"/>
              <a:t>;</a:t>
            </a:r>
            <a:endParaRPr lang="fr-FR" dirty="0"/>
          </a:p>
          <a:p>
            <a:r>
              <a:rPr lang="fr-FR" dirty="0"/>
              <a:t>Irritation de la muqueuse buccale;</a:t>
            </a:r>
          </a:p>
          <a:p>
            <a:r>
              <a:rPr lang="fr-FR" dirty="0"/>
              <a:t>Problèmes gastro-intestinaux (ulcère, tumeurs, etc.);</a:t>
            </a:r>
          </a:p>
          <a:p>
            <a:r>
              <a:rPr lang="fr-FR" dirty="0"/>
              <a:t>Risque de cancer de la bouche;</a:t>
            </a:r>
          </a:p>
          <a:p>
            <a:r>
              <a:rPr lang="fr-FR" dirty="0"/>
              <a:t>Risque de </a:t>
            </a:r>
            <a:r>
              <a:rPr lang="fr-FR" dirty="0" smtClean="0"/>
              <a:t>dénutrition;</a:t>
            </a:r>
          </a:p>
          <a:p>
            <a:r>
              <a:rPr lang="fr-FR" dirty="0" smtClean="0"/>
              <a:t>Problèmes psychiatriques (dépression, psychose);</a:t>
            </a:r>
          </a:p>
          <a:p>
            <a:r>
              <a:rPr lang="fr-FR" dirty="0" smtClean="0"/>
              <a:t>Risque de pauvreté (millions +++)</a:t>
            </a:r>
            <a:endParaRPr lang="fr-FR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KHAT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315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Sevrage</a:t>
            </a:r>
          </a:p>
          <a:p>
            <a:r>
              <a:rPr lang="fr-FR" dirty="0" smtClean="0"/>
              <a:t>Les </a:t>
            </a:r>
            <a:r>
              <a:rPr lang="fr-FR" dirty="0"/>
              <a:t>effets décrits lors d'un sevrage </a:t>
            </a:r>
            <a:r>
              <a:rPr lang="fr-FR" dirty="0" smtClean="0"/>
              <a:t>sont:</a:t>
            </a:r>
          </a:p>
          <a:p>
            <a:pPr lvl="1"/>
            <a:r>
              <a:rPr lang="fr-FR" dirty="0" smtClean="0"/>
              <a:t>de </a:t>
            </a:r>
            <a:r>
              <a:rPr lang="fr-FR" dirty="0"/>
              <a:t>légers tremblements, </a:t>
            </a:r>
            <a:endParaRPr lang="fr-FR" dirty="0" smtClean="0"/>
          </a:p>
          <a:p>
            <a:pPr lvl="1"/>
            <a:r>
              <a:rPr lang="fr-FR" dirty="0" smtClean="0"/>
              <a:t>de </a:t>
            </a:r>
            <a:r>
              <a:rPr lang="fr-FR" dirty="0"/>
              <a:t>l'irritabilité, </a:t>
            </a:r>
            <a:endParaRPr lang="fr-FR" dirty="0" smtClean="0"/>
          </a:p>
          <a:p>
            <a:pPr lvl="1"/>
            <a:r>
              <a:rPr lang="fr-FR" dirty="0" smtClean="0"/>
              <a:t>de </a:t>
            </a:r>
            <a:r>
              <a:rPr lang="fr-FR" dirty="0"/>
              <a:t>la perte d'appétit, </a:t>
            </a:r>
            <a:endParaRPr lang="fr-FR" dirty="0" smtClean="0"/>
          </a:p>
          <a:p>
            <a:pPr lvl="1"/>
            <a:r>
              <a:rPr lang="fr-FR" dirty="0" smtClean="0"/>
              <a:t>de </a:t>
            </a:r>
            <a:r>
              <a:rPr lang="fr-FR" dirty="0"/>
              <a:t>l'insomnie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une </a:t>
            </a:r>
            <a:r>
              <a:rPr lang="fr-FR" dirty="0" smtClean="0"/>
              <a:t>dépression, </a:t>
            </a:r>
          </a:p>
          <a:p>
            <a:pPr lvl="1"/>
            <a:r>
              <a:rPr lang="fr-FR" dirty="0" smtClean="0"/>
              <a:t>des </a:t>
            </a:r>
            <a:r>
              <a:rPr lang="fr-FR" dirty="0"/>
              <a:t>cauchemars.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KHAT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620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Selon l’OMS, l’</a:t>
            </a:r>
            <a:r>
              <a:rPr lang="fr-FR" dirty="0" err="1"/>
              <a:t>alcoolodépendance</a:t>
            </a:r>
            <a:r>
              <a:rPr lang="fr-FR" dirty="0"/>
              <a:t> est avérée lorsque la consommation de boissons alcoolisées </a:t>
            </a:r>
            <a:r>
              <a:rPr lang="fr-FR" b="1" dirty="0"/>
              <a:t>devient prioritaire par rapport aux autres </a:t>
            </a:r>
            <a:r>
              <a:rPr lang="fr-FR" b="1" dirty="0" smtClean="0"/>
              <a:t>comportements chez </a:t>
            </a:r>
            <a:r>
              <a:rPr lang="fr-FR" b="1" dirty="0"/>
              <a:t>une personne. </a:t>
            </a:r>
            <a:endParaRPr lang="fr-FR" b="1" dirty="0" smtClean="0"/>
          </a:p>
          <a:p>
            <a:r>
              <a:rPr lang="fr-FR" b="1" dirty="0" smtClean="0"/>
              <a:t>Le </a:t>
            </a:r>
            <a:r>
              <a:rPr lang="fr-FR" b="1" dirty="0"/>
              <a:t>désir de boire de </a:t>
            </a:r>
            <a:r>
              <a:rPr lang="fr-FR" b="1" dirty="0" smtClean="0"/>
              <a:t>l’alcool:</a:t>
            </a:r>
          </a:p>
          <a:p>
            <a:pPr lvl="1"/>
            <a:r>
              <a:rPr lang="fr-FR" b="1" dirty="0"/>
              <a:t> devient impossible à maîtriser </a:t>
            </a:r>
          </a:p>
          <a:p>
            <a:pPr lvl="1"/>
            <a:r>
              <a:rPr lang="fr-FR" b="1" dirty="0" smtClean="0"/>
              <a:t> </a:t>
            </a:r>
            <a:r>
              <a:rPr lang="fr-FR" b="1" dirty="0"/>
              <a:t>doit être assouvi</a:t>
            </a:r>
            <a:r>
              <a:rPr lang="fr-FR" dirty="0"/>
              <a:t> au détriment de toute autre considération. L’alcool devient une obsession. </a:t>
            </a:r>
          </a:p>
          <a:p>
            <a:pPr lvl="1"/>
            <a:r>
              <a:rPr lang="fr-FR" dirty="0" smtClean="0"/>
              <a:t>doit </a:t>
            </a:r>
            <a:r>
              <a:rPr lang="fr-FR" dirty="0"/>
              <a:t>être poursuivie même </a:t>
            </a:r>
            <a:r>
              <a:rPr lang="fr-FR" dirty="0" smtClean="0"/>
              <a:t>si les conséquences sont problématiques</a:t>
            </a:r>
            <a:r>
              <a:rPr lang="fr-FR" dirty="0"/>
              <a:t>. </a:t>
            </a:r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L’ALCOOL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01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1/le </a:t>
            </a:r>
            <a:r>
              <a:rPr lang="fr-FR" dirty="0"/>
              <a:t>buveur développe une tolérance.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Il </a:t>
            </a:r>
            <a:r>
              <a:rPr lang="fr-FR" dirty="0"/>
              <a:t>doit boire des quantités toujours plus importantes d’alcool pour obtenir les effets recherchés. </a:t>
            </a:r>
            <a:endParaRPr lang="fr-FR" dirty="0" smtClean="0"/>
          </a:p>
          <a:p>
            <a:r>
              <a:rPr lang="fr-FR" dirty="0" smtClean="0"/>
              <a:t>2/le </a:t>
            </a:r>
            <a:r>
              <a:rPr lang="fr-FR" dirty="0"/>
              <a:t>buveur passe à un stade où il ne peut plus contrôler sa </a:t>
            </a:r>
            <a:r>
              <a:rPr lang="fr-FR" dirty="0" smtClean="0"/>
              <a:t>consommation.</a:t>
            </a:r>
          </a:p>
          <a:p>
            <a:pPr marL="0" indent="0">
              <a:buNone/>
            </a:pPr>
            <a:r>
              <a:rPr lang="fr-FR" dirty="0" smtClean="0"/>
              <a:t>Une</a:t>
            </a:r>
            <a:r>
              <a:rPr lang="fr-FR" dirty="0"/>
              <a:t> </a:t>
            </a:r>
            <a:r>
              <a:rPr lang="fr-FR" dirty="0" smtClean="0"/>
              <a:t>dépendance </a:t>
            </a:r>
            <a:r>
              <a:rPr lang="fr-FR" dirty="0"/>
              <a:t>s’installe.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L’arrêt </a:t>
            </a:r>
            <a:r>
              <a:rPr lang="fr-FR" dirty="0"/>
              <a:t>des boissons alcoolisées provoque alors </a:t>
            </a:r>
            <a:r>
              <a:rPr lang="fr-FR" b="1" dirty="0"/>
              <a:t>des symptômes de manque</a:t>
            </a:r>
            <a:r>
              <a:rPr lang="fr-FR" dirty="0"/>
              <a:t> (sueurs, tremblements, vertiges, etc.) qui sont difficiles à supporter.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L’ALCOOL</a:t>
            </a:r>
          </a:p>
        </p:txBody>
      </p:sp>
    </p:spTree>
    <p:extLst>
      <p:ext uri="{BB962C8B-B14F-4D97-AF65-F5344CB8AC3E}">
        <p14:creationId xmlns:p14="http://schemas.microsoft.com/office/powerpoint/2010/main" val="135170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cap="all" dirty="0"/>
              <a:t>LA CONSOMMATION ÉPISODIQUE MASSIVE (« BINGE DRINKING »)</a:t>
            </a:r>
          </a:p>
          <a:p>
            <a:r>
              <a:rPr lang="fr-FR" dirty="0"/>
              <a:t>Certaines personnes boivent des quantités d’alcool </a:t>
            </a:r>
            <a:r>
              <a:rPr lang="fr-FR" dirty="0" smtClean="0"/>
              <a:t>importantes </a:t>
            </a:r>
            <a:r>
              <a:rPr lang="fr-FR" dirty="0"/>
              <a:t>en un minimum de temps. </a:t>
            </a:r>
            <a:endParaRPr lang="fr-FR" dirty="0" smtClean="0"/>
          </a:p>
          <a:p>
            <a:r>
              <a:rPr lang="fr-FR" dirty="0" smtClean="0"/>
              <a:t>Cette </a:t>
            </a:r>
            <a:r>
              <a:rPr lang="fr-FR" dirty="0"/>
              <a:t>consommation occasionnelle et </a:t>
            </a:r>
            <a:r>
              <a:rPr lang="fr-FR" dirty="0" smtClean="0"/>
              <a:t>massive est dangereuse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/>
              <a:t>P</a:t>
            </a:r>
            <a:r>
              <a:rPr lang="fr-FR" dirty="0" smtClean="0"/>
              <a:t>eut </a:t>
            </a:r>
            <a:r>
              <a:rPr lang="fr-FR" dirty="0"/>
              <a:t>être responsable d’intoxication aiguë (déliriums) pouvant entraîner le décès par arrêt cardiaque.</a:t>
            </a:r>
          </a:p>
          <a:p>
            <a:r>
              <a:rPr lang="fr-FR" dirty="0" smtClean="0"/>
              <a:t>La </a:t>
            </a:r>
            <a:r>
              <a:rPr lang="fr-FR" dirty="0"/>
              <a:t>« </a:t>
            </a:r>
            <a:r>
              <a:rPr lang="fr-FR" b="1" dirty="0" err="1"/>
              <a:t>neknomination</a:t>
            </a:r>
            <a:r>
              <a:rPr lang="fr-FR" dirty="0"/>
              <a:t> </a:t>
            </a:r>
            <a:r>
              <a:rPr lang="fr-FR" dirty="0" smtClean="0"/>
              <a:t>»: des </a:t>
            </a:r>
            <a:r>
              <a:rPr lang="fr-FR" dirty="0"/>
              <a:t>adolescents se lancent des défis via la mise en ligne de vidéos où ils ingurgitent de grandes quantités d’alcool « cul sec ».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L’ALCOOL</a:t>
            </a:r>
          </a:p>
        </p:txBody>
      </p:sp>
    </p:spTree>
    <p:extLst>
      <p:ext uri="{BB962C8B-B14F-4D97-AF65-F5344CB8AC3E}">
        <p14:creationId xmlns:p14="http://schemas.microsoft.com/office/powerpoint/2010/main" val="32057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6 CRITÈRES </a:t>
            </a:r>
            <a:r>
              <a:rPr lang="fr-FR" dirty="0" smtClean="0"/>
              <a:t>doivent </a:t>
            </a:r>
            <a:r>
              <a:rPr lang="fr-FR" dirty="0"/>
              <a:t>être recherchés pour </a:t>
            </a:r>
            <a:r>
              <a:rPr lang="fr-FR" dirty="0" smtClean="0"/>
              <a:t>poser un</a:t>
            </a:r>
            <a:r>
              <a:rPr lang="fr-FR" dirty="0"/>
              <a:t> diagnostic </a:t>
            </a:r>
            <a:r>
              <a:rPr lang="fr-FR" dirty="0" smtClean="0"/>
              <a:t>d’</a:t>
            </a:r>
            <a:r>
              <a:rPr lang="fr-FR" dirty="0" err="1" smtClean="0"/>
              <a:t>alcoolodépendance</a:t>
            </a:r>
            <a:r>
              <a:rPr lang="fr-FR" dirty="0"/>
              <a:t>:</a:t>
            </a:r>
          </a:p>
          <a:p>
            <a:r>
              <a:rPr lang="fr-FR" b="1" dirty="0"/>
              <a:t>Tolérance accrue à l’alcool</a:t>
            </a:r>
            <a:r>
              <a:rPr lang="fr-FR" dirty="0"/>
              <a:t> </a:t>
            </a:r>
            <a:endParaRPr lang="fr-FR" dirty="0" smtClean="0"/>
          </a:p>
          <a:p>
            <a:r>
              <a:rPr lang="fr-FR" b="1" dirty="0" smtClean="0"/>
              <a:t>Apparition de symptômes de manque</a:t>
            </a:r>
            <a:r>
              <a:rPr lang="fr-FR" dirty="0" smtClean="0"/>
              <a:t> </a:t>
            </a:r>
          </a:p>
          <a:p>
            <a:r>
              <a:rPr lang="fr-FR" b="1" dirty="0" smtClean="0"/>
              <a:t>Consommation </a:t>
            </a:r>
            <a:r>
              <a:rPr lang="fr-FR" b="1" dirty="0"/>
              <a:t>persistante malgré la survenue de problèmes liés à la consommation </a:t>
            </a:r>
            <a:r>
              <a:rPr lang="fr-FR" b="1" dirty="0" smtClean="0"/>
              <a:t>d’alcool</a:t>
            </a:r>
            <a:endParaRPr lang="fr-FR" dirty="0" smtClean="0"/>
          </a:p>
          <a:p>
            <a:r>
              <a:rPr lang="fr-FR" b="1" dirty="0"/>
              <a:t>Obsession pour la consommation </a:t>
            </a:r>
            <a:r>
              <a:rPr lang="fr-FR" b="1" dirty="0" smtClean="0"/>
              <a:t>d’alcool</a:t>
            </a:r>
            <a:endParaRPr lang="fr-FR" dirty="0"/>
          </a:p>
          <a:p>
            <a:r>
              <a:rPr lang="fr-FR" b="1" dirty="0"/>
              <a:t>Impossibilité de contrôler sa consommation de boissons alcoolisées</a:t>
            </a:r>
            <a:r>
              <a:rPr lang="fr-FR" dirty="0"/>
              <a:t> </a:t>
            </a:r>
          </a:p>
          <a:p>
            <a:r>
              <a:rPr lang="fr-FR" b="1" dirty="0"/>
              <a:t>Désir de consommer des boissons alcoolisées puissant, compulsif, irrésistible</a:t>
            </a:r>
            <a:r>
              <a:rPr lang="fr-FR" dirty="0"/>
              <a:t>.</a:t>
            </a:r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L’ALCOOL</a:t>
            </a:r>
          </a:p>
        </p:txBody>
      </p:sp>
    </p:spTree>
    <p:extLst>
      <p:ext uri="{BB962C8B-B14F-4D97-AF65-F5344CB8AC3E}">
        <p14:creationId xmlns:p14="http://schemas.microsoft.com/office/powerpoint/2010/main" val="34959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Plusieurs questionnaires peuvent être utilisés pour dépister une consommation d'alcool à problème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Conséquences: </a:t>
            </a:r>
          </a:p>
          <a:p>
            <a:pPr lvl="1"/>
            <a:r>
              <a:rPr lang="fr-FR" dirty="0" smtClean="0"/>
              <a:t>Cancer (œsophage…)</a:t>
            </a:r>
          </a:p>
          <a:p>
            <a:pPr lvl="1"/>
            <a:r>
              <a:rPr lang="fr-FR" dirty="0" smtClean="0"/>
              <a:t>Cirrhose</a:t>
            </a:r>
          </a:p>
          <a:p>
            <a:pPr lvl="1"/>
            <a:r>
              <a:rPr lang="fr-FR" dirty="0" smtClean="0"/>
              <a:t>Psychose (conduite dangereuse, idée suicidaire)</a:t>
            </a:r>
          </a:p>
          <a:p>
            <a:pPr lvl="1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L’ALCOOL</a:t>
            </a:r>
          </a:p>
        </p:txBody>
      </p:sp>
    </p:spTree>
    <p:extLst>
      <p:ext uri="{BB962C8B-B14F-4D97-AF65-F5344CB8AC3E}">
        <p14:creationId xmlns:p14="http://schemas.microsoft.com/office/powerpoint/2010/main" val="22095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fr-FR" dirty="0"/>
              <a:t>Le cannabis est une plante : il se présente sous forme « d’herbe » (mélange de feuilles, de tiges et de fleurs séchées), de </a:t>
            </a:r>
            <a:r>
              <a:rPr lang="fr-FR" dirty="0" smtClean="0"/>
              <a:t>résine </a:t>
            </a:r>
            <a:r>
              <a:rPr lang="fr-FR" dirty="0"/>
              <a:t>ou d’huile </a:t>
            </a:r>
            <a:r>
              <a:rPr lang="fr-FR" dirty="0" smtClean="0"/>
              <a:t>.</a:t>
            </a:r>
            <a:endParaRPr lang="fr-FR" dirty="0"/>
          </a:p>
          <a:p>
            <a:pPr fontAlgn="base"/>
            <a:r>
              <a:rPr lang="fr-FR" dirty="0"/>
              <a:t>Le principe </a:t>
            </a:r>
            <a:r>
              <a:rPr lang="fr-FR" dirty="0" smtClean="0"/>
              <a:t>actif: le </a:t>
            </a:r>
            <a:r>
              <a:rPr lang="fr-FR" dirty="0"/>
              <a:t>THC (</a:t>
            </a:r>
            <a:r>
              <a:rPr lang="fr-FR" dirty="0" err="1"/>
              <a:t>Tétrahydrocannabinol</a:t>
            </a:r>
            <a:r>
              <a:rPr lang="fr-FR" dirty="0"/>
              <a:t>). </a:t>
            </a:r>
            <a:r>
              <a:rPr lang="fr-FR" dirty="0" smtClean="0"/>
              <a:t>Plus </a:t>
            </a:r>
            <a:r>
              <a:rPr lang="fr-FR" dirty="0"/>
              <a:t>la concentration est élevée, plus les effets du cannabis peuvent être importants.</a:t>
            </a:r>
          </a:p>
          <a:p>
            <a:pPr fontAlgn="base"/>
            <a:r>
              <a:rPr lang="fr-FR" b="1" dirty="0"/>
              <a:t>Appellations :</a:t>
            </a:r>
            <a:r>
              <a:rPr lang="fr-FR" dirty="0"/>
              <a:t> marijuana, ganja, beuh, </a:t>
            </a:r>
            <a:r>
              <a:rPr lang="fr-FR" dirty="0" err="1" smtClean="0"/>
              <a:t>weed</a:t>
            </a:r>
            <a:r>
              <a:rPr lang="fr-FR" dirty="0"/>
              <a:t>, </a:t>
            </a:r>
            <a:r>
              <a:rPr lang="fr-FR" dirty="0" err="1"/>
              <a:t>zamal</a:t>
            </a:r>
            <a:r>
              <a:rPr lang="fr-FR" dirty="0"/>
              <a:t>, haschisch, h, </a:t>
            </a:r>
            <a:r>
              <a:rPr lang="fr-FR" dirty="0" smtClean="0"/>
              <a:t>shit, </a:t>
            </a:r>
            <a:r>
              <a:rPr lang="fr-FR" dirty="0" err="1" smtClean="0"/>
              <a:t>chichon</a:t>
            </a:r>
            <a:r>
              <a:rPr lang="fr-FR" dirty="0" smtClean="0"/>
              <a:t>…</a:t>
            </a:r>
            <a:r>
              <a:rPr lang="fr-FR" dirty="0"/>
              <a:t> 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CANNABIS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30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fr-FR" dirty="0"/>
              <a:t>Le cannabis peut être :</a:t>
            </a:r>
          </a:p>
          <a:p>
            <a:pPr marL="0" indent="0" fontAlgn="base">
              <a:buNone/>
            </a:pPr>
            <a:r>
              <a:rPr lang="fr-FR" dirty="0"/>
              <a:t>- fumé </a:t>
            </a:r>
            <a:r>
              <a:rPr lang="fr-FR" dirty="0" smtClean="0"/>
              <a:t>: cigarettes </a:t>
            </a:r>
            <a:r>
              <a:rPr lang="fr-FR" dirty="0"/>
              <a:t>roulées avec du tabac (</a:t>
            </a:r>
            <a:r>
              <a:rPr lang="fr-FR" dirty="0" smtClean="0"/>
              <a:t>joint) avec </a:t>
            </a:r>
            <a:r>
              <a:rPr lang="fr-FR" dirty="0"/>
              <a:t>une pipe à eau </a:t>
            </a:r>
            <a:r>
              <a:rPr lang="fr-FR" dirty="0" smtClean="0"/>
              <a:t>(narghilé).</a:t>
            </a:r>
            <a:r>
              <a:rPr lang="fr-FR" dirty="0"/>
              <a:t> </a:t>
            </a:r>
          </a:p>
          <a:p>
            <a:pPr marL="0" indent="0" fontAlgn="base">
              <a:buNone/>
            </a:pPr>
            <a:r>
              <a:rPr lang="fr-FR" dirty="0"/>
              <a:t>- vaporisé </a:t>
            </a:r>
            <a:r>
              <a:rPr lang="fr-FR" dirty="0" smtClean="0"/>
              <a:t>(avec un vaporisateur, une </a:t>
            </a:r>
            <a:r>
              <a:rPr lang="fr-FR" dirty="0"/>
              <a:t>cigarette </a:t>
            </a:r>
            <a:r>
              <a:rPr lang="fr-FR" dirty="0" smtClean="0"/>
              <a:t>électronique).</a:t>
            </a:r>
            <a:endParaRPr lang="fr-FR" dirty="0"/>
          </a:p>
          <a:p>
            <a:pPr marL="0" indent="0" fontAlgn="base">
              <a:buNone/>
            </a:pPr>
            <a:r>
              <a:rPr lang="fr-FR" dirty="0"/>
              <a:t>- ingéré sous forme de préparation culinaire (gâteau et infusion principalement…).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CANNABIS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81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fr-FR" b="1" dirty="0" smtClean="0"/>
              <a:t>Les </a:t>
            </a:r>
            <a:r>
              <a:rPr lang="fr-FR" b="1" dirty="0"/>
              <a:t>effets le plus souvent évoqués sont </a:t>
            </a:r>
            <a:r>
              <a:rPr lang="fr-FR" b="1" dirty="0" smtClean="0"/>
              <a:t>:</a:t>
            </a:r>
          </a:p>
          <a:p>
            <a:pPr marL="0" indent="0" fontAlgn="base">
              <a:buNone/>
            </a:pPr>
            <a:endParaRPr lang="fr-FR" dirty="0"/>
          </a:p>
          <a:p>
            <a:pPr fontAlgn="base"/>
            <a:r>
              <a:rPr lang="fr-FR" dirty="0"/>
              <a:t>un sentiment de </a:t>
            </a:r>
            <a:r>
              <a:rPr lang="fr-FR" b="1" dirty="0"/>
              <a:t>détente et de bien-être</a:t>
            </a:r>
            <a:r>
              <a:rPr lang="fr-FR" dirty="0"/>
              <a:t>,</a:t>
            </a:r>
          </a:p>
          <a:p>
            <a:pPr fontAlgn="base"/>
            <a:r>
              <a:rPr lang="fr-FR" dirty="0"/>
              <a:t>une </a:t>
            </a:r>
            <a:r>
              <a:rPr lang="fr-FR" b="1" dirty="0"/>
              <a:t>euphorie</a:t>
            </a:r>
            <a:r>
              <a:rPr lang="fr-FR" dirty="0"/>
              <a:t> qui donne envie de rire pour un rien,</a:t>
            </a:r>
          </a:p>
          <a:p>
            <a:pPr fontAlgn="base"/>
            <a:r>
              <a:rPr lang="fr-FR" dirty="0"/>
              <a:t>une intensification des perceptions </a:t>
            </a:r>
            <a:r>
              <a:rPr lang="fr-FR" dirty="0" smtClean="0"/>
              <a:t>sensorielles</a:t>
            </a:r>
          </a:p>
          <a:p>
            <a:pPr fontAlgn="base"/>
            <a:r>
              <a:rPr lang="fr-FR" dirty="0" smtClean="0"/>
              <a:t>une </a:t>
            </a:r>
            <a:r>
              <a:rPr lang="fr-FR" dirty="0"/>
              <a:t>impression </a:t>
            </a:r>
            <a:r>
              <a:rPr lang="fr-FR" b="1" dirty="0"/>
              <a:t>de « planer »,</a:t>
            </a:r>
          </a:p>
          <a:p>
            <a:pPr fontAlgn="base"/>
            <a:r>
              <a:rPr lang="fr-FR" dirty="0"/>
              <a:t>une facilitation de la parole et de la relation aux autres (</a:t>
            </a:r>
            <a:r>
              <a:rPr lang="fr-FR" b="1" dirty="0"/>
              <a:t>désinhibition</a:t>
            </a:r>
            <a:r>
              <a:rPr lang="fr-FR" dirty="0"/>
              <a:t>).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CANNABIS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022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u="sng" dirty="0" smtClean="0"/>
              <a:t>Addiction:</a:t>
            </a:r>
            <a:r>
              <a:rPr lang="fr-FR" sz="2400" dirty="0" smtClean="0"/>
              <a:t> affection cérébrale chronique, récidivante, caractérisée par la recherche et l’usage compulsifs de drogue malgré la connaissance de ses conséquences nocives (National Institute of Drugs Abuse, USA)</a:t>
            </a:r>
          </a:p>
          <a:p>
            <a:r>
              <a:rPr lang="fr-FR" dirty="0"/>
              <a:t>Une conduite addictive se caractérise par </a:t>
            </a:r>
            <a:r>
              <a:rPr lang="fr-FR" b="1" dirty="0"/>
              <a:t>sa régularité </a:t>
            </a:r>
            <a:endParaRPr lang="fr-FR" sz="2400" dirty="0" smtClean="0"/>
          </a:p>
          <a:p>
            <a:endParaRPr lang="fr-FR" sz="2400" u="sng" dirty="0" smtClean="0"/>
          </a:p>
          <a:p>
            <a:r>
              <a:rPr lang="fr-FR" sz="2400" u="sng" dirty="0" smtClean="0"/>
              <a:t>Dépendance :</a:t>
            </a:r>
            <a:r>
              <a:rPr lang="fr-FR" sz="2400" dirty="0" smtClean="0"/>
              <a:t> </a:t>
            </a:r>
            <a:r>
              <a:rPr lang="fr-FR" dirty="0"/>
              <a:t>le besoin de consommer la substance en cause, de se livrer au comportement </a:t>
            </a:r>
            <a:r>
              <a:rPr lang="fr-FR" dirty="0" smtClean="0"/>
              <a:t>concerné</a:t>
            </a:r>
            <a:endParaRPr lang="fr-FR" sz="2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DEFINITION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010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Durée des effets :</a:t>
            </a:r>
            <a:r>
              <a:rPr lang="fr-FR" dirty="0"/>
              <a:t> 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Fumé: </a:t>
            </a:r>
            <a:r>
              <a:rPr lang="fr-FR" dirty="0"/>
              <a:t>ses effets apparaissent </a:t>
            </a:r>
            <a:r>
              <a:rPr lang="fr-FR" b="1" dirty="0"/>
              <a:t>rapidement</a:t>
            </a:r>
            <a:r>
              <a:rPr lang="fr-FR" dirty="0"/>
              <a:t>, s’intensifient au bout de </a:t>
            </a:r>
            <a:r>
              <a:rPr lang="fr-FR" b="1" dirty="0"/>
              <a:t>15 à 20 minutes </a:t>
            </a:r>
            <a:r>
              <a:rPr lang="fr-FR" dirty="0"/>
              <a:t>et durent entre </a:t>
            </a:r>
            <a:r>
              <a:rPr lang="fr-FR" b="1" dirty="0"/>
              <a:t>2 et 4 </a:t>
            </a:r>
            <a:r>
              <a:rPr lang="fr-FR" b="1" dirty="0" smtClean="0"/>
              <a:t>h </a:t>
            </a:r>
          </a:p>
          <a:p>
            <a:pPr marL="0" indent="0">
              <a:buNone/>
            </a:pPr>
            <a:endParaRPr lang="fr-FR" b="1" dirty="0" smtClean="0"/>
          </a:p>
          <a:p>
            <a:r>
              <a:rPr lang="fr-FR" dirty="0" smtClean="0"/>
              <a:t>Ingéré: ses </a:t>
            </a:r>
            <a:r>
              <a:rPr lang="fr-FR" dirty="0"/>
              <a:t>effets apparaissent au cours de la </a:t>
            </a:r>
            <a:r>
              <a:rPr lang="fr-FR" dirty="0" smtClean="0"/>
              <a:t>digestion entre </a:t>
            </a:r>
            <a:r>
              <a:rPr lang="fr-FR" b="1" dirty="0" smtClean="0"/>
              <a:t>30 min </a:t>
            </a:r>
            <a:r>
              <a:rPr lang="fr-FR" b="1" dirty="0"/>
              <a:t>et 2h </a:t>
            </a:r>
            <a:r>
              <a:rPr lang="fr-FR" dirty="0"/>
              <a:t>après la </a:t>
            </a:r>
            <a:r>
              <a:rPr lang="fr-FR" dirty="0" smtClean="0"/>
              <a:t>consommation </a:t>
            </a:r>
            <a:r>
              <a:rPr lang="fr-FR" dirty="0"/>
              <a:t>et ont une durée </a:t>
            </a:r>
            <a:r>
              <a:rPr lang="fr-FR" dirty="0" smtClean="0"/>
              <a:t>de </a:t>
            </a:r>
            <a:r>
              <a:rPr lang="fr-FR" b="1" dirty="0" smtClean="0"/>
              <a:t>4 </a:t>
            </a:r>
            <a:r>
              <a:rPr lang="fr-FR" b="1" dirty="0"/>
              <a:t>à 6 </a:t>
            </a:r>
            <a:r>
              <a:rPr lang="fr-FR" b="1" dirty="0" smtClean="0"/>
              <a:t>h</a:t>
            </a:r>
            <a:r>
              <a:rPr lang="fr-FR" dirty="0" smtClean="0"/>
              <a:t>.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CANNABIS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75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fr-FR" b="1" dirty="0" smtClean="0"/>
              <a:t>Les effets secondaires (principaux):</a:t>
            </a:r>
            <a:endParaRPr lang="fr-FR" dirty="0"/>
          </a:p>
          <a:p>
            <a:pPr fontAlgn="base"/>
            <a:endParaRPr lang="fr-FR" dirty="0" smtClean="0"/>
          </a:p>
          <a:p>
            <a:pPr fontAlgn="base"/>
            <a:r>
              <a:rPr lang="fr-FR" dirty="0" smtClean="0"/>
              <a:t>somnolence, </a:t>
            </a:r>
            <a:endParaRPr lang="fr-FR" dirty="0"/>
          </a:p>
          <a:p>
            <a:pPr fontAlgn="base"/>
            <a:r>
              <a:rPr lang="fr-FR" dirty="0"/>
              <a:t>augmentation de la tension artérielle, du rythme cardiaque (palpitations),</a:t>
            </a:r>
          </a:p>
          <a:p>
            <a:pPr fontAlgn="base"/>
            <a:r>
              <a:rPr lang="fr-FR" dirty="0"/>
              <a:t>augmentation de </a:t>
            </a:r>
            <a:r>
              <a:rPr lang="fr-FR" dirty="0" smtClean="0"/>
              <a:t>l’appétit,</a:t>
            </a:r>
            <a:endParaRPr lang="fr-FR" dirty="0"/>
          </a:p>
          <a:p>
            <a:pPr fontAlgn="base"/>
            <a:r>
              <a:rPr lang="fr-FR" dirty="0" smtClean="0"/>
              <a:t>altération </a:t>
            </a:r>
            <a:r>
              <a:rPr lang="fr-FR" dirty="0"/>
              <a:t>de la mémoire </a:t>
            </a:r>
            <a:r>
              <a:rPr lang="fr-FR" dirty="0" smtClean="0"/>
              <a:t>immédiate,</a:t>
            </a:r>
          </a:p>
          <a:p>
            <a:pPr fontAlgn="base"/>
            <a:r>
              <a:rPr lang="fr-FR" dirty="0"/>
              <a:t>baisse de la capacité de concentration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CANNABIS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288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Dépendance +++ </a:t>
            </a:r>
          </a:p>
          <a:p>
            <a:r>
              <a:rPr lang="fr-FR" dirty="0"/>
              <a:t>Existence d’un syndrome de sevrage </a:t>
            </a:r>
            <a:endParaRPr lang="fr-FR" dirty="0" smtClean="0"/>
          </a:p>
          <a:p>
            <a:r>
              <a:rPr lang="fr-FR" dirty="0" smtClean="0"/>
              <a:t>Problèmes personnels, familiaux, professionnels</a:t>
            </a:r>
          </a:p>
          <a:p>
            <a:r>
              <a:rPr lang="fr-FR" dirty="0" smtClean="0"/>
              <a:t>Dépense financière excessive </a:t>
            </a:r>
          </a:p>
          <a:p>
            <a:pPr lvl="1"/>
            <a:r>
              <a:rPr lang="fr-FR" dirty="0" smtClean="0"/>
              <a:t> entrainant d’autres problèmes : </a:t>
            </a:r>
          </a:p>
          <a:p>
            <a:pPr lvl="2"/>
            <a:r>
              <a:rPr lang="fr-FR" dirty="0" smtClean="0"/>
              <a:t> prostitution </a:t>
            </a:r>
          </a:p>
          <a:p>
            <a:pPr lvl="2"/>
            <a:r>
              <a:rPr lang="fr-FR" dirty="0" smtClean="0"/>
              <a:t> vol/racket </a:t>
            </a:r>
          </a:p>
          <a:p>
            <a:pPr lvl="2"/>
            <a:r>
              <a:rPr lang="fr-FR" dirty="0" smtClean="0"/>
              <a:t> pauvreté du foyer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COMMUNS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986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Les autres addictions :</a:t>
            </a:r>
          </a:p>
          <a:p>
            <a:r>
              <a:rPr lang="fr-FR" dirty="0"/>
              <a:t> </a:t>
            </a:r>
            <a:r>
              <a:rPr lang="fr-FR" dirty="0" smtClean="0"/>
              <a:t>ecstasy, </a:t>
            </a:r>
            <a:r>
              <a:rPr lang="fr-FR" dirty="0" err="1" smtClean="0"/>
              <a:t>héroine</a:t>
            </a:r>
            <a:r>
              <a:rPr lang="fr-FR" dirty="0" smtClean="0"/>
              <a:t>, </a:t>
            </a:r>
            <a:r>
              <a:rPr lang="fr-FR" dirty="0" err="1" smtClean="0"/>
              <a:t>cocaine</a:t>
            </a:r>
            <a:r>
              <a:rPr lang="fr-FR" dirty="0"/>
              <a:t> </a:t>
            </a:r>
            <a:r>
              <a:rPr lang="fr-FR" dirty="0" smtClean="0"/>
              <a:t>(drogues)</a:t>
            </a:r>
          </a:p>
          <a:p>
            <a:r>
              <a:rPr lang="fr-FR" dirty="0"/>
              <a:t> </a:t>
            </a:r>
            <a:r>
              <a:rPr lang="fr-FR" dirty="0" smtClean="0"/>
              <a:t>au jeu de hasard, aux jeux vidéos, aux réseaux sociaux,</a:t>
            </a:r>
          </a:p>
          <a:p>
            <a:r>
              <a:rPr lang="fr-FR" dirty="0"/>
              <a:t> </a:t>
            </a:r>
            <a:r>
              <a:rPr lang="fr-FR" dirty="0" smtClean="0"/>
              <a:t>au sucre 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Concernent aussi : </a:t>
            </a:r>
          </a:p>
          <a:p>
            <a:r>
              <a:rPr lang="fr-FR" dirty="0" smtClean="0"/>
              <a:t> le personnel soignant : a accès aux médicaments facilement +++</a:t>
            </a:r>
          </a:p>
          <a:p>
            <a:r>
              <a:rPr lang="fr-FR" dirty="0"/>
              <a:t> </a:t>
            </a:r>
            <a:r>
              <a:rPr lang="fr-FR" dirty="0" smtClean="0"/>
              <a:t>les ados 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ADDICTIONS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60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Retentissement sur le ménage et l’éducation des enfants…</a:t>
            </a:r>
          </a:p>
          <a:p>
            <a:r>
              <a:rPr lang="fr-FR" dirty="0" smtClean="0"/>
              <a:t>Retentissement sur les finances </a:t>
            </a:r>
          </a:p>
          <a:p>
            <a:r>
              <a:rPr lang="fr-FR" dirty="0" smtClean="0"/>
              <a:t>Retentissement sur la grossesse :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syndrome alcoolisation fœtale (alcool)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et pour le khat ?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ADDICTION AU FEMININ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689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751" y="2247900"/>
            <a:ext cx="5826498" cy="3878263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533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/>
              <a:t> </a:t>
            </a:r>
            <a:r>
              <a:rPr lang="fr-FR" sz="2800" u="sng" dirty="0" smtClean="0"/>
              <a:t>Toxicomanie </a:t>
            </a:r>
            <a:r>
              <a:rPr lang="fr-FR" sz="2800" u="sng" dirty="0"/>
              <a:t>:</a:t>
            </a:r>
            <a:r>
              <a:rPr lang="fr-FR" sz="2800" dirty="0"/>
              <a:t> quand quelqu’un est </a:t>
            </a:r>
            <a:r>
              <a:rPr lang="fr-FR" sz="2800" b="1" dirty="0"/>
              <a:t>dépendant à une drogue</a:t>
            </a:r>
            <a:r>
              <a:rPr lang="fr-FR" sz="2800" dirty="0"/>
              <a:t>. </a:t>
            </a:r>
            <a:endParaRPr lang="fr-FR" sz="2800" dirty="0" smtClean="0"/>
          </a:p>
          <a:p>
            <a:r>
              <a:rPr lang="fr-FR" sz="2600" u="sng" dirty="0" smtClean="0"/>
              <a:t>La</a:t>
            </a:r>
            <a:r>
              <a:rPr lang="fr-FR" sz="2600" u="sng" dirty="0"/>
              <a:t> consommation </a:t>
            </a:r>
            <a:r>
              <a:rPr lang="fr-FR" sz="2600" u="sng" dirty="0" smtClean="0"/>
              <a:t>toxicomaniaque</a:t>
            </a:r>
            <a:r>
              <a:rPr lang="fr-FR" sz="2600" dirty="0" smtClean="0"/>
              <a:t>:</a:t>
            </a:r>
            <a:r>
              <a:rPr lang="fr-FR" sz="2600" dirty="0"/>
              <a:t> quand l’effet recherché est celui </a:t>
            </a:r>
            <a:r>
              <a:rPr lang="fr-FR" sz="2600" b="1" dirty="0"/>
              <a:t>de la </a:t>
            </a:r>
            <a:r>
              <a:rPr lang="fr-FR" sz="2600" b="1" dirty="0" smtClean="0"/>
              <a:t>défonce</a:t>
            </a:r>
            <a:r>
              <a:rPr lang="fr-FR" sz="2600" dirty="0" smtClean="0"/>
              <a:t>, quand </a:t>
            </a:r>
            <a:r>
              <a:rPr lang="fr-FR" sz="2600" dirty="0"/>
              <a:t>la consommation s’accompagne d’une </a:t>
            </a:r>
            <a:r>
              <a:rPr lang="fr-FR" sz="2600" b="1" dirty="0"/>
              <a:t>marginalisation</a:t>
            </a:r>
            <a:r>
              <a:rPr lang="fr-FR" sz="2600" dirty="0"/>
              <a:t>, </a:t>
            </a:r>
            <a:r>
              <a:rPr lang="fr-FR" sz="2600" b="1" dirty="0"/>
              <a:t>d’une grande difficulté à poursuivre des activités (études, travail) non liées à la consommation.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DEFINITION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9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4000" b="1" dirty="0"/>
              <a:t>Les 6 critères de la dépendance de la Classification Statistique internationale des maladies de l’OMS </a:t>
            </a:r>
            <a:endParaRPr lang="fr-FR" sz="4000" b="1" dirty="0" smtClean="0"/>
          </a:p>
          <a:p>
            <a:pPr marL="0" indent="0">
              <a:buNone/>
            </a:pPr>
            <a:r>
              <a:rPr lang="fr-FR" sz="4000" b="1" dirty="0" smtClean="0"/>
              <a:t>AU MOINS 3 MANIFESTATIONS EN MEME TEMPS</a:t>
            </a:r>
            <a:endParaRPr lang="fr-FR" sz="4000" dirty="0"/>
          </a:p>
          <a:p>
            <a:endParaRPr lang="fr-FR" sz="4000" dirty="0" smtClean="0"/>
          </a:p>
          <a:p>
            <a:r>
              <a:rPr lang="fr-FR" sz="4000" dirty="0" smtClean="0"/>
              <a:t>Un </a:t>
            </a:r>
            <a:r>
              <a:rPr lang="fr-FR" sz="4000" b="1" dirty="0"/>
              <a:t>désir </a:t>
            </a:r>
            <a:r>
              <a:rPr lang="fr-FR" sz="4000" b="1" dirty="0" smtClean="0"/>
              <a:t>puissant </a:t>
            </a:r>
            <a:r>
              <a:rPr lang="fr-FR" sz="4000" dirty="0" smtClean="0"/>
              <a:t>d’utiliser </a:t>
            </a:r>
            <a:r>
              <a:rPr lang="fr-FR" sz="4000" dirty="0"/>
              <a:t>une substance psychoactive </a:t>
            </a:r>
            <a:endParaRPr lang="fr-FR" sz="4000" dirty="0" smtClean="0"/>
          </a:p>
          <a:p>
            <a:endParaRPr lang="fr-FR" sz="4000" dirty="0"/>
          </a:p>
          <a:p>
            <a:r>
              <a:rPr lang="fr-FR" sz="4000" b="1" dirty="0"/>
              <a:t>D</a:t>
            </a:r>
            <a:r>
              <a:rPr lang="fr-FR" sz="4000" b="1" dirty="0" smtClean="0"/>
              <a:t>ifficultés </a:t>
            </a:r>
            <a:r>
              <a:rPr lang="fr-FR" sz="4000" b="1" dirty="0"/>
              <a:t>à contrôler</a:t>
            </a:r>
            <a:r>
              <a:rPr lang="fr-FR" sz="4000" dirty="0"/>
              <a:t> l’utilisation de la </a:t>
            </a:r>
            <a:r>
              <a:rPr lang="fr-FR" sz="4000" dirty="0" smtClean="0"/>
              <a:t>substance</a:t>
            </a:r>
          </a:p>
          <a:p>
            <a:pPr marL="0" indent="0">
              <a:buNone/>
            </a:pPr>
            <a:r>
              <a:rPr lang="fr-FR" sz="4000" dirty="0" smtClean="0"/>
              <a:t> </a:t>
            </a:r>
          </a:p>
          <a:p>
            <a:r>
              <a:rPr lang="fr-FR" sz="4000" b="1" dirty="0"/>
              <a:t>S</a:t>
            </a:r>
            <a:r>
              <a:rPr lang="fr-FR" sz="4000" b="1" dirty="0" smtClean="0"/>
              <a:t>yndrome </a:t>
            </a:r>
            <a:r>
              <a:rPr lang="fr-FR" sz="4000" b="1" dirty="0"/>
              <a:t>de sevrage physiologique </a:t>
            </a:r>
            <a:r>
              <a:rPr lang="fr-FR" sz="4000" dirty="0"/>
              <a:t>quand le sujet diminue ou arrête la consommation d’une substance </a:t>
            </a:r>
            <a:r>
              <a:rPr lang="fr-FR" sz="4000" dirty="0" smtClean="0"/>
              <a:t>psychoactive (la </a:t>
            </a:r>
            <a:r>
              <a:rPr lang="fr-FR" sz="4000" dirty="0"/>
              <a:t>survenue d’un syndrome de </a:t>
            </a:r>
            <a:r>
              <a:rPr lang="fr-FR" sz="4000" dirty="0" smtClean="0"/>
              <a:t>sevrage)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DEFINITION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2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mise en évidence </a:t>
            </a:r>
            <a:r>
              <a:rPr lang="fr-FR" b="1" dirty="0"/>
              <a:t>d’une tolérance </a:t>
            </a:r>
            <a:r>
              <a:rPr lang="fr-FR" dirty="0"/>
              <a:t>aux effets de la substance </a:t>
            </a:r>
            <a:r>
              <a:rPr lang="fr-FR" dirty="0" smtClean="0"/>
              <a:t>psychoactive;</a:t>
            </a:r>
            <a:endParaRPr lang="fr-FR" dirty="0"/>
          </a:p>
          <a:p>
            <a:r>
              <a:rPr lang="fr-FR" b="1" dirty="0"/>
              <a:t>abandon progressif d’autres sources </a:t>
            </a:r>
            <a:r>
              <a:rPr lang="fr-FR" dirty="0"/>
              <a:t>de plaisir et d’intérêts au profit de l’utilisation de la substance psychoactive, et </a:t>
            </a:r>
            <a:r>
              <a:rPr lang="fr-FR" b="1" dirty="0"/>
              <a:t>augmentation du temps passé à se procurer la substance, la consommer, ou récupérer de ses effets ;</a:t>
            </a:r>
          </a:p>
          <a:p>
            <a:r>
              <a:rPr lang="fr-FR" b="1" dirty="0"/>
              <a:t>poursuite de la consommation </a:t>
            </a:r>
            <a:r>
              <a:rPr lang="fr-FR" dirty="0"/>
              <a:t>de la substance malgré </a:t>
            </a:r>
            <a:r>
              <a:rPr lang="fr-FR" b="1" dirty="0"/>
              <a:t>ces conséquences manifestement nocives</a:t>
            </a:r>
            <a:r>
              <a:rPr lang="fr-FR" dirty="0"/>
              <a:t>.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DEFINITION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12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fr-FR" dirty="0" smtClean="0"/>
              <a:t>QUELQUES EXEMPLES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93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Arbuste qui pousse en Afrique de l’Est et le sud-ouest de la péninsule Arabique </a:t>
            </a:r>
          </a:p>
          <a:p>
            <a:r>
              <a:rPr lang="fr-FR" i="1" dirty="0" err="1" smtClean="0"/>
              <a:t>Catha</a:t>
            </a:r>
            <a:r>
              <a:rPr lang="fr-FR" i="1" dirty="0" smtClean="0"/>
              <a:t> </a:t>
            </a:r>
            <a:r>
              <a:rPr lang="fr-FR" i="1" dirty="0" err="1" smtClean="0"/>
              <a:t>edulis</a:t>
            </a:r>
            <a:r>
              <a:rPr lang="fr-FR" i="1" dirty="0" smtClean="0"/>
              <a:t> </a:t>
            </a:r>
          </a:p>
          <a:p>
            <a:endParaRPr lang="fr-FR" i="1" dirty="0"/>
          </a:p>
          <a:p>
            <a:r>
              <a:rPr lang="fr-FR" dirty="0" smtClean="0"/>
              <a:t>Principes actifs : </a:t>
            </a:r>
            <a:r>
              <a:rPr lang="fr-FR" dirty="0" err="1" smtClean="0"/>
              <a:t>cathinone</a:t>
            </a:r>
            <a:r>
              <a:rPr lang="fr-FR" dirty="0" smtClean="0"/>
              <a:t> et la </a:t>
            </a:r>
            <a:r>
              <a:rPr lang="fr-FR" dirty="0" err="1" smtClean="0"/>
              <a:t>cathine</a:t>
            </a:r>
            <a:endParaRPr lang="fr-FR" dirty="0" smtClean="0"/>
          </a:p>
          <a:p>
            <a:r>
              <a:rPr lang="fr-FR" dirty="0" smtClean="0"/>
              <a:t>Proche de l’amphétamine, les effets de la </a:t>
            </a:r>
            <a:r>
              <a:rPr lang="fr-FR" dirty="0" err="1" smtClean="0"/>
              <a:t>cathinone</a:t>
            </a:r>
            <a:r>
              <a:rPr lang="fr-FR" dirty="0" smtClean="0"/>
              <a:t> sont similaires mais moins puissant</a:t>
            </a:r>
          </a:p>
          <a:p>
            <a:r>
              <a:rPr lang="fr-FR" b="1" dirty="0" smtClean="0"/>
              <a:t>Effets ressentis 1h après mastication, pic après 1h30 à 3h30 après mastication </a:t>
            </a:r>
            <a:endParaRPr lang="fr-FR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KHAT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44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effets : 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dirty="0"/>
              <a:t> </a:t>
            </a:r>
            <a:r>
              <a:rPr lang="fr-FR" dirty="0" smtClean="0"/>
              <a:t>cardiaque: augmentation de la TA, risque d’IDM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neurologique: irritabilité, excitabilité, dépression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perte d’appétit 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augmentation de la libido 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gastro-intestinal: constipation…. </a:t>
            </a:r>
            <a:r>
              <a:rPr lang="fr-FR" b="1" dirty="0" smtClean="0"/>
              <a:t>Etc…</a:t>
            </a:r>
          </a:p>
          <a:p>
            <a:pPr marL="411480" lvl="1" indent="0">
              <a:buNone/>
            </a:pPr>
            <a:r>
              <a:rPr lang="fr-FR" dirty="0" smtClean="0"/>
              <a:t> </a:t>
            </a:r>
          </a:p>
          <a:p>
            <a:pPr lvl="1"/>
            <a:r>
              <a:rPr lang="fr-FR" b="1" dirty="0" smtClean="0"/>
              <a:t>VARIENT D’UNE PERSONNE A UNE AUTRE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KHAT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33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Effets lors d'une </a:t>
            </a:r>
            <a:r>
              <a:rPr lang="fr-FR" b="1" dirty="0" smtClean="0"/>
              <a:t>surdose:</a:t>
            </a:r>
            <a:endParaRPr lang="fr-FR" b="1" dirty="0"/>
          </a:p>
          <a:p>
            <a:r>
              <a:rPr lang="fr-FR" dirty="0"/>
              <a:t>Accident vasculaire cérébral (AVC</a:t>
            </a:r>
            <a:r>
              <a:rPr lang="fr-FR" dirty="0" smtClean="0"/>
              <a:t>);</a:t>
            </a:r>
          </a:p>
          <a:p>
            <a:r>
              <a:rPr lang="fr-FR" dirty="0"/>
              <a:t>Hémorragies </a:t>
            </a:r>
            <a:r>
              <a:rPr lang="fr-FR" dirty="0" smtClean="0"/>
              <a:t>cérébrales;</a:t>
            </a:r>
            <a:endParaRPr lang="fr-FR" dirty="0"/>
          </a:p>
          <a:p>
            <a:r>
              <a:rPr lang="fr-FR" dirty="0"/>
              <a:t>Constipation;</a:t>
            </a:r>
          </a:p>
          <a:p>
            <a:r>
              <a:rPr lang="fr-FR" dirty="0" smtClean="0"/>
              <a:t>Infarctus </a:t>
            </a:r>
            <a:r>
              <a:rPr lang="fr-FR" dirty="0"/>
              <a:t>du myocarde;</a:t>
            </a:r>
          </a:p>
          <a:p>
            <a:r>
              <a:rPr lang="fr-FR" dirty="0" smtClean="0"/>
              <a:t>Œdème </a:t>
            </a:r>
            <a:r>
              <a:rPr lang="fr-FR" dirty="0"/>
              <a:t>pulmonaire</a:t>
            </a:r>
            <a:r>
              <a:rPr lang="fr-FR" dirty="0" smtClean="0"/>
              <a:t>;</a:t>
            </a:r>
          </a:p>
          <a:p>
            <a:r>
              <a:rPr lang="fr-FR" dirty="0"/>
              <a:t>Délire</a:t>
            </a:r>
            <a:r>
              <a:rPr lang="fr-FR" dirty="0" smtClean="0"/>
              <a:t>;</a:t>
            </a:r>
            <a:endParaRPr lang="fr-FR" dirty="0"/>
          </a:p>
          <a:p>
            <a:r>
              <a:rPr lang="fr-FR" dirty="0"/>
              <a:t>Psychose avec hallucinations.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KHAT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44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1451</TotalTime>
  <Words>683</Words>
  <Application>Microsoft Office PowerPoint</Application>
  <PresentationFormat>Affichage à l'écran (4:3)</PresentationFormat>
  <Paragraphs>166</Paragraphs>
  <Slides>25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Livre relié</vt:lpstr>
      <vt:lpstr>LES ADDICTIONS </vt:lpstr>
      <vt:lpstr>DEFINITION</vt:lpstr>
      <vt:lpstr>DEFINITION </vt:lpstr>
      <vt:lpstr>DEFINITION </vt:lpstr>
      <vt:lpstr>DEFINITION </vt:lpstr>
      <vt:lpstr>QUELQUES EXEMPLES </vt:lpstr>
      <vt:lpstr>LE KHAT </vt:lpstr>
      <vt:lpstr>LE KHAT </vt:lpstr>
      <vt:lpstr>LE KHAT </vt:lpstr>
      <vt:lpstr>LE KHAT </vt:lpstr>
      <vt:lpstr>LE KHAT </vt:lpstr>
      <vt:lpstr>L’ALCOOL</vt:lpstr>
      <vt:lpstr>L’ALCOOL</vt:lpstr>
      <vt:lpstr>L’ALCOOL</vt:lpstr>
      <vt:lpstr>L’ALCOOL</vt:lpstr>
      <vt:lpstr>L’ALCOOL</vt:lpstr>
      <vt:lpstr>LE CANNABIS </vt:lpstr>
      <vt:lpstr>LE CANNABIS </vt:lpstr>
      <vt:lpstr>LE CANNABIS </vt:lpstr>
      <vt:lpstr>LE CANNABIS </vt:lpstr>
      <vt:lpstr>LE CANNABIS </vt:lpstr>
      <vt:lpstr>POINTS COMMUNS </vt:lpstr>
      <vt:lpstr>LES ADDICTIONS </vt:lpstr>
      <vt:lpstr>ADDICTION AU FEMININ</vt:lpstr>
      <vt:lpstr>MERCI DE VOTRE ATTENTION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</dc:title>
  <dc:creator>hp</dc:creator>
  <cp:lastModifiedBy>hp</cp:lastModifiedBy>
  <cp:revision>62</cp:revision>
  <cp:lastPrinted>2021-11-14T07:45:21Z</cp:lastPrinted>
  <dcterms:created xsi:type="dcterms:W3CDTF">2021-10-30T14:06:02Z</dcterms:created>
  <dcterms:modified xsi:type="dcterms:W3CDTF">2022-01-15T06:16:57Z</dcterms:modified>
</cp:coreProperties>
</file>