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0" r:id="rId14"/>
    <p:sldId id="261" r:id="rId15"/>
    <p:sldId id="262" r:id="rId16"/>
  </p:sldIdLst>
  <p:sldSz cx="9144000" cy="6858000" type="screen4x3"/>
  <p:notesSz cx="6889750" cy="9671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FD6307-5871-4D2B-B169-7078E95E1208}" type="datetimeFigureOut">
              <a:rPr lang="fr-FR" smtClean="0"/>
              <a:t>14/01/2022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9A7EC5-2BF1-4F3D-B076-983DC7D45F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777318" cy="1731982"/>
          </a:xfrm>
        </p:spPr>
        <p:txBody>
          <a:bodyPr>
            <a:normAutofit/>
          </a:bodyPr>
          <a:lstStyle/>
          <a:p>
            <a:r>
              <a:rPr lang="fr-FR" sz="4800" dirty="0"/>
              <a:t>LE DEUIL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/>
              <a:t>Dr Malika </a:t>
            </a:r>
            <a:r>
              <a:rPr lang="fr-FR" sz="2800" dirty="0" smtClean="0"/>
              <a:t>MOUSSA HAMAD </a:t>
            </a:r>
            <a:endParaRPr lang="fr-FR" sz="2800" dirty="0"/>
          </a:p>
          <a:p>
            <a:r>
              <a:rPr lang="fr-FR" sz="2800" dirty="0" smtClean="0"/>
              <a:t>Cycle de formation destiné aux Accompagnateurs Psycho Sociaux (APS)</a:t>
            </a:r>
          </a:p>
          <a:p>
            <a:r>
              <a:rPr lang="fr-FR" sz="2100" dirty="0" smtClean="0"/>
              <a:t>UE / Solidarité Féminine </a:t>
            </a:r>
          </a:p>
          <a:p>
            <a:r>
              <a:rPr lang="fr-FR" sz="2100" dirty="0" smtClean="0"/>
              <a:t>2021/2022</a:t>
            </a:r>
            <a:endParaRPr lang="fr-FR" sz="2100" dirty="0"/>
          </a:p>
        </p:txBody>
      </p:sp>
      <p:pic>
        <p:nvPicPr>
          <p:cNvPr id="4" name="Image 3" descr="logo s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45224"/>
            <a:ext cx="1368152" cy="957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30" y="5572140"/>
            <a:ext cx="1500198" cy="100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LA PHASE DE REMONTÉE </a:t>
            </a:r>
            <a:r>
              <a:rPr lang="fr-FR" b="1" dirty="0"/>
              <a:t>:</a:t>
            </a:r>
            <a:r>
              <a:rPr lang="fr-FR" dirty="0"/>
              <a:t> </a:t>
            </a:r>
            <a:r>
              <a:rPr lang="fr-FR" dirty="0" smtClean="0"/>
              <a:t>l’espoir </a:t>
            </a:r>
            <a:r>
              <a:rPr lang="fr-FR" dirty="0"/>
              <a:t>renaît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Première </a:t>
            </a:r>
            <a:r>
              <a:rPr lang="fr-FR" b="1" dirty="0"/>
              <a:t>étape : </a:t>
            </a:r>
            <a:r>
              <a:rPr lang="fr-FR" b="1" dirty="0" smtClean="0"/>
              <a:t>l’acceptation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Dans </a:t>
            </a:r>
            <a:r>
              <a:rPr lang="fr-FR" dirty="0"/>
              <a:t>cette démarche d’acceptation, c’est la personne qui vit le deuil qui passe au premier plan et non plus l’objet du </a:t>
            </a:r>
            <a:r>
              <a:rPr lang="fr-FR" dirty="0" smtClean="0"/>
              <a:t>deuil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i="1" dirty="0"/>
              <a:t>« C’est dur mais c’est ainsi et je vais continuer à vivre le mieux possible. </a:t>
            </a:r>
            <a:r>
              <a:rPr lang="fr-FR" i="1" dirty="0" smtClean="0"/>
              <a:t>»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9935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Deuxième étape: </a:t>
            </a:r>
            <a:r>
              <a:rPr lang="fr-FR" b="1" dirty="0" smtClean="0"/>
              <a:t>le </a:t>
            </a:r>
            <a:r>
              <a:rPr lang="fr-FR" b="1" dirty="0"/>
              <a:t>p</a:t>
            </a:r>
            <a:r>
              <a:rPr lang="fr-FR" b="1" dirty="0" smtClean="0"/>
              <a:t>ardon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Pardon à soi-même, renoncer à l’illusion de la toute puissance, ne plus se laisser envahir par la </a:t>
            </a:r>
            <a:r>
              <a:rPr lang="fr-FR" dirty="0" smtClean="0"/>
              <a:t>culpabilité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Puis, vient le pardon aux auteurs de la </a:t>
            </a:r>
            <a:r>
              <a:rPr lang="fr-FR" dirty="0" smtClean="0"/>
              <a:t>perte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/>
              <a:t>« De toute façon, ils n'avaient pas le choix... »,</a:t>
            </a:r>
            <a:br>
              <a:rPr lang="fr-FR" i="1" dirty="0"/>
            </a:br>
            <a:endParaRPr lang="fr-FR" dirty="0" smtClean="0"/>
          </a:p>
          <a:p>
            <a:r>
              <a:rPr lang="fr-FR" b="1" dirty="0" smtClean="0"/>
              <a:t>Troisième </a:t>
            </a:r>
            <a:r>
              <a:rPr lang="fr-FR" b="1" dirty="0"/>
              <a:t>étape :Quête du sens et de </a:t>
            </a:r>
            <a:r>
              <a:rPr lang="fr-FR" b="1" dirty="0" smtClean="0"/>
              <a:t>renouveau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R</a:t>
            </a:r>
            <a:r>
              <a:rPr lang="fr-FR" dirty="0" smtClean="0"/>
              <a:t>econnaître </a:t>
            </a:r>
            <a:r>
              <a:rPr lang="fr-FR" dirty="0"/>
              <a:t>et </a:t>
            </a:r>
            <a:r>
              <a:rPr lang="fr-FR" dirty="0" smtClean="0"/>
              <a:t>accepter </a:t>
            </a:r>
            <a:r>
              <a:rPr lang="fr-FR" dirty="0"/>
              <a:t>que le deuil a permis de faire des choses non envisageables </a:t>
            </a:r>
            <a:r>
              <a:rPr lang="fr-FR" dirty="0" smtClean="0"/>
              <a:t>avant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8448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Quatrième étape : </a:t>
            </a:r>
            <a:r>
              <a:rPr lang="fr-FR" b="1" dirty="0" smtClean="0"/>
              <a:t>la </a:t>
            </a:r>
            <a:r>
              <a:rPr lang="fr-FR" b="1" dirty="0" smtClean="0"/>
              <a:t>sérénité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personne a fait la paix avec ce moment de </a:t>
            </a:r>
            <a:r>
              <a:rPr lang="fr-FR" dirty="0" smtClean="0"/>
              <a:t>vie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profite du moment présent </a:t>
            </a:r>
          </a:p>
          <a:p>
            <a:r>
              <a:rPr lang="fr-FR" dirty="0" smtClean="0"/>
              <a:t> fait des projets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0613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processus ne se passe pas bien </a:t>
            </a:r>
          </a:p>
          <a:p>
            <a:r>
              <a:rPr lang="fr-FR" dirty="0" smtClean="0"/>
              <a:t>Blocage dans le processus de deuil (déni de perte des parents) +++</a:t>
            </a:r>
          </a:p>
          <a:p>
            <a:pPr lvl="1"/>
            <a:r>
              <a:rPr lang="fr-FR" dirty="0" smtClean="0"/>
              <a:t> nécessité d’une intervention thérapeutique (psychologue) </a:t>
            </a:r>
          </a:p>
          <a:p>
            <a:endParaRPr lang="fr-FR" dirty="0" smtClean="0"/>
          </a:p>
          <a:p>
            <a:r>
              <a:rPr lang="fr-FR" dirty="0" smtClean="0"/>
              <a:t>Notion </a:t>
            </a:r>
            <a:r>
              <a:rPr lang="fr-FR" dirty="0" smtClean="0"/>
              <a:t>de deuils </a:t>
            </a:r>
            <a:r>
              <a:rPr lang="fr-FR" dirty="0" smtClean="0"/>
              <a:t>associés qui entretiennent </a:t>
            </a:r>
            <a:r>
              <a:rPr lang="fr-FR" dirty="0" smtClean="0"/>
              <a:t>le </a:t>
            </a:r>
            <a:r>
              <a:rPr lang="fr-FR" dirty="0" smtClean="0"/>
              <a:t>deuil</a:t>
            </a:r>
            <a:endParaRPr lang="fr-FR" dirty="0" smtClean="0"/>
          </a:p>
          <a:p>
            <a:pPr lvl="1"/>
            <a:r>
              <a:rPr lang="fr-FR" dirty="0" smtClean="0"/>
              <a:t>Décès des parents/changement de quartier/changement d’école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DEUIL PATHOLOGIQUE 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3574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Tristesse, colère prolongées </a:t>
            </a:r>
          </a:p>
          <a:p>
            <a:r>
              <a:rPr lang="fr-FR" dirty="0" smtClean="0"/>
              <a:t>Discussion : </a:t>
            </a:r>
            <a:r>
              <a:rPr lang="fr-FR" dirty="0" smtClean="0"/>
              <a:t>utiliser </a:t>
            </a:r>
            <a:r>
              <a:rPr lang="fr-FR" dirty="0" smtClean="0"/>
              <a:t>l’</a:t>
            </a:r>
            <a:r>
              <a:rPr lang="fr-FR" dirty="0" smtClean="0"/>
              <a:t>écoute </a:t>
            </a:r>
            <a:r>
              <a:rPr lang="fr-FR" dirty="0" smtClean="0"/>
              <a:t>active </a:t>
            </a:r>
          </a:p>
          <a:p>
            <a:r>
              <a:rPr lang="fr-FR" dirty="0" smtClean="0"/>
              <a:t>Savoir référer au psychologue ou proposer une consultation psychologique 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Pour les APS : quand c’est trop difficile : en parler, se référer à </a:t>
            </a:r>
            <a:r>
              <a:rPr lang="fr-FR" dirty="0" smtClean="0"/>
              <a:t>votre superviseur, repérer les signes de BURN OUT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COMMENT RECONNAITRE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82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MERCI POUR VOTRE ATTENTION </a:t>
            </a:r>
            <a:endParaRPr lang="fr-FR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u="sng" dirty="0" smtClean="0"/>
          </a:p>
          <a:p>
            <a:r>
              <a:rPr lang="fr-FR" u="sng" dirty="0" smtClean="0"/>
              <a:t>Le deuil :</a:t>
            </a:r>
            <a:r>
              <a:rPr lang="fr-FR" dirty="0" smtClean="0"/>
              <a:t> processus psychique et physique parfois somatique déclenché par une perte </a:t>
            </a:r>
          </a:p>
          <a:p>
            <a:endParaRPr lang="fr-FR" dirty="0" smtClean="0"/>
          </a:p>
          <a:p>
            <a:r>
              <a:rPr lang="fr-FR" dirty="0" smtClean="0"/>
              <a:t>Liée à la perte : très souvent un être cher mais aussi de choses très investies (travail, projet de vie…)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DEFINITION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1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Evidents : perte d’un parent, d’un proche… </a:t>
            </a:r>
          </a:p>
          <a:p>
            <a:r>
              <a:rPr lang="fr-FR" dirty="0" smtClean="0"/>
              <a:t>Plus discrets: </a:t>
            </a:r>
          </a:p>
          <a:p>
            <a:pPr lvl="1"/>
            <a:r>
              <a:rPr lang="fr-FR" dirty="0" smtClean="0"/>
              <a:t>Renoncement à un projet professionnel </a:t>
            </a:r>
          </a:p>
          <a:p>
            <a:pPr lvl="1"/>
            <a:r>
              <a:rPr lang="fr-FR" dirty="0" smtClean="0"/>
              <a:t>Deuil de la bonne santé </a:t>
            </a:r>
          </a:p>
          <a:p>
            <a:pPr lvl="1"/>
            <a:r>
              <a:rPr lang="fr-FR" dirty="0" smtClean="0"/>
              <a:t>Rupture amoureuse</a:t>
            </a:r>
          </a:p>
          <a:p>
            <a:r>
              <a:rPr lang="fr-FR" dirty="0" smtClean="0"/>
              <a:t>La chronologie des réactions est identique, </a:t>
            </a:r>
            <a:r>
              <a:rPr lang="fr-FR" b="1" dirty="0" smtClean="0"/>
              <a:t>la durée </a:t>
            </a:r>
            <a:r>
              <a:rPr lang="fr-FR" dirty="0" smtClean="0"/>
              <a:t>varie d’une personne à l’autre 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LES DIFFERENTS DEUILS 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3228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Courbe de deuil Dr </a:t>
            </a:r>
            <a:r>
              <a:rPr lang="fr-FR" dirty="0" err="1" smtClean="0"/>
              <a:t>Kubler</a:t>
            </a:r>
            <a:r>
              <a:rPr lang="fr-FR" dirty="0" smtClean="0"/>
              <a:t> Ross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b="1" dirty="0" smtClean="0"/>
              <a:t>LES GRANDES ETAPES DU PROCESSUS 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9209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DOSSIER UE MALIKA\formation APS\courbe-deuil-L-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38" y="620688"/>
            <a:ext cx="4367560" cy="581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8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deuil commence toujours par </a:t>
            </a:r>
            <a:r>
              <a:rPr lang="fr-FR" b="1" dirty="0"/>
              <a:t>un choc.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r>
              <a:rPr lang="fr-FR" b="1" dirty="0" smtClean="0"/>
              <a:t>Le </a:t>
            </a:r>
            <a:r>
              <a:rPr lang="fr-FR" b="1" dirty="0"/>
              <a:t>choc de la perte</a:t>
            </a:r>
            <a:r>
              <a:rPr lang="fr-FR" dirty="0"/>
              <a:t> (quelque soit cette perte)</a:t>
            </a:r>
            <a:br>
              <a:rPr lang="fr-FR" dirty="0"/>
            </a:br>
            <a:r>
              <a:rPr lang="fr-FR" dirty="0"/>
              <a:t>une phase de sidération et une descente aux enfers.</a:t>
            </a:r>
            <a:br>
              <a:rPr lang="fr-FR" dirty="0"/>
            </a:br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/>
              <a:t>la perte n’est pas </a:t>
            </a:r>
            <a:r>
              <a:rPr lang="fr-FR" dirty="0" smtClean="0"/>
              <a:t>perçue, </a:t>
            </a:r>
            <a:r>
              <a:rPr lang="fr-FR" dirty="0"/>
              <a:t>le travail de deuil ne peut pas s’engager.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4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Première étape : </a:t>
            </a:r>
            <a:r>
              <a:rPr lang="fr-FR" b="1" dirty="0" smtClean="0"/>
              <a:t>le déni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Cette étape est d’autant plus fortement ressentie que l’attachement est rompu de façon </a:t>
            </a:r>
            <a:r>
              <a:rPr lang="fr-FR" b="1" dirty="0"/>
              <a:t>soudaine et inattendue</a:t>
            </a:r>
            <a:r>
              <a:rPr lang="fr-FR" dirty="0" smtClean="0"/>
              <a:t>.</a:t>
            </a:r>
            <a:r>
              <a:rPr lang="fr-FR" i="1" dirty="0"/>
              <a:t/>
            </a:r>
            <a:br>
              <a:rPr lang="fr-FR" i="1" dirty="0"/>
            </a:br>
            <a:r>
              <a:rPr lang="fr-FR" i="1" dirty="0"/>
              <a:t>« non..…c'est impossible, vous vous trompez... »</a:t>
            </a:r>
            <a:endParaRPr lang="fr-FR" dirty="0"/>
          </a:p>
          <a:p>
            <a:r>
              <a:rPr lang="fr-FR" b="1" dirty="0"/>
              <a:t>Seconde étape : la colère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Cela se manifeste plus ou moins </a:t>
            </a:r>
            <a:r>
              <a:rPr lang="fr-FR" dirty="0" smtClean="0"/>
              <a:t>fortement </a:t>
            </a:r>
            <a:r>
              <a:rPr lang="fr-FR" dirty="0"/>
              <a:t>suivant les </a:t>
            </a:r>
            <a:r>
              <a:rPr lang="fr-FR" dirty="0" smtClean="0"/>
              <a:t>personnes. 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/>
              <a:t>« ce n’est pas juste »,</a:t>
            </a:r>
            <a:br>
              <a:rPr lang="fr-FR" i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97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Troisième étape : </a:t>
            </a:r>
            <a:r>
              <a:rPr lang="fr-FR" b="1" dirty="0" smtClean="0"/>
              <a:t>la </a:t>
            </a:r>
            <a:r>
              <a:rPr lang="fr-FR" b="1" dirty="0"/>
              <a:t>p</a:t>
            </a:r>
            <a:r>
              <a:rPr lang="fr-FR" b="1" dirty="0" smtClean="0"/>
              <a:t>eur </a:t>
            </a:r>
            <a:r>
              <a:rPr lang="fr-FR" b="1" dirty="0"/>
              <a:t>et la dépression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Peur pour soi ou peur pour les autres, </a:t>
            </a:r>
            <a:r>
              <a:rPr lang="fr-FR" dirty="0" smtClean="0"/>
              <a:t>peur ponctuelle </a:t>
            </a:r>
            <a:r>
              <a:rPr lang="fr-FR" dirty="0"/>
              <a:t>ou angoisse globale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Apparaissent des </a:t>
            </a:r>
            <a:r>
              <a:rPr lang="fr-FR" dirty="0"/>
              <a:t>problèmes </a:t>
            </a:r>
            <a:r>
              <a:rPr lang="fr-FR" dirty="0" smtClean="0"/>
              <a:t>concrets : matériels</a:t>
            </a:r>
            <a:r>
              <a:rPr lang="fr-FR" dirty="0"/>
              <a:t>, mobilité, argent</a:t>
            </a:r>
            <a:r>
              <a:rPr lang="fr-FR" dirty="0" smtClean="0"/>
              <a:t>...</a:t>
            </a:r>
            <a:r>
              <a:rPr lang="fr-FR" dirty="0"/>
              <a:t/>
            </a:r>
            <a:br>
              <a:rPr lang="fr-FR" dirty="0"/>
            </a:br>
            <a:r>
              <a:rPr lang="fr-FR" i="1" dirty="0"/>
              <a:t>« qu’est-ce que je vais devenir </a:t>
            </a:r>
            <a:r>
              <a:rPr lang="fr-FR" i="1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2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/>
              <a:t>LES GRANDES ETAPES DU PROCESSUS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Quatrième étape </a:t>
            </a:r>
            <a:r>
              <a:rPr lang="fr-FR" b="1" dirty="0" smtClean="0"/>
              <a:t>:</a:t>
            </a:r>
            <a:r>
              <a:rPr lang="fr-FR" b="1" dirty="0"/>
              <a:t>l</a:t>
            </a:r>
            <a:r>
              <a:rPr lang="fr-FR" b="1" dirty="0" smtClean="0"/>
              <a:t>a tristesse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r>
              <a:rPr lang="fr-FR" dirty="0" smtClean="0"/>
              <a:t>Etape </a:t>
            </a:r>
            <a:r>
              <a:rPr lang="fr-FR" b="1" dirty="0"/>
              <a:t>décisive et difficile </a:t>
            </a:r>
            <a:r>
              <a:rPr lang="fr-FR" dirty="0"/>
              <a:t>pour affronter la </a:t>
            </a:r>
            <a:r>
              <a:rPr lang="fr-FR" dirty="0" smtClean="0"/>
              <a:t>réalité:  prise de conscience de </a:t>
            </a:r>
            <a:r>
              <a:rPr lang="fr-FR" dirty="0"/>
              <a:t>ce qui a été fait et qu’il n’y a plus rien à faire.</a:t>
            </a:r>
            <a:br>
              <a:rPr lang="fr-FR" dirty="0"/>
            </a:br>
            <a:endParaRPr lang="fr-FR" dirty="0" smtClean="0"/>
          </a:p>
          <a:p>
            <a:r>
              <a:rPr lang="fr-FR" dirty="0" smtClean="0"/>
              <a:t>Mutisme, larmes…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35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186</TotalTime>
  <Words>301</Words>
  <Application>Microsoft Office PowerPoint</Application>
  <PresentationFormat>Affichage à l'écran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Livre relié</vt:lpstr>
      <vt:lpstr>LE DEUIL </vt:lpstr>
      <vt:lpstr>DEFINITION </vt:lpstr>
      <vt:lpstr>LES DIFFERENTS DEUILS </vt:lpstr>
      <vt:lpstr>LES GRANDES ETAPES DU PROCESSUS </vt:lpstr>
      <vt:lpstr>Présentation PowerPoint</vt:lpstr>
      <vt:lpstr>LES GRANDES ETAPES DU PROCESSUS </vt:lpstr>
      <vt:lpstr>LES GRANDES ETAPES DU PROCESSUS </vt:lpstr>
      <vt:lpstr>LES GRANDES ETAPES DU PROCESSUS </vt:lpstr>
      <vt:lpstr>LES GRANDES ETAPES DU PROCESSUS </vt:lpstr>
      <vt:lpstr>LES GRANDES ETAPES DU PROCESSUS </vt:lpstr>
      <vt:lpstr>LES GRANDES ETAPES DU PROCESSUS </vt:lpstr>
      <vt:lpstr>LES GRANDES ETAPES DU PROCESSUS </vt:lpstr>
      <vt:lpstr>DEUIL PATHOLOGIQUE </vt:lpstr>
      <vt:lpstr>COMMENT RECONNAITRE ?</vt:lpstr>
      <vt:lpstr>MERCI POUR VOTRE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DEUIL </dc:title>
  <dc:creator>hp</dc:creator>
  <cp:lastModifiedBy>hp</cp:lastModifiedBy>
  <cp:revision>29</cp:revision>
  <cp:lastPrinted>2021-10-11T06:45:20Z</cp:lastPrinted>
  <dcterms:created xsi:type="dcterms:W3CDTF">2021-10-11T06:27:58Z</dcterms:created>
  <dcterms:modified xsi:type="dcterms:W3CDTF">2022-01-14T09:43:52Z</dcterms:modified>
</cp:coreProperties>
</file>