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55" r:id="rId1"/>
  </p:sldMasterIdLst>
  <p:notesMasterIdLst>
    <p:notesMasterId r:id="rId17"/>
  </p:notesMasterIdLst>
  <p:sldIdLst>
    <p:sldId id="470" r:id="rId2"/>
    <p:sldId id="471" r:id="rId3"/>
    <p:sldId id="472" r:id="rId4"/>
    <p:sldId id="473" r:id="rId5"/>
    <p:sldId id="475" r:id="rId6"/>
    <p:sldId id="474" r:id="rId7"/>
    <p:sldId id="477" r:id="rId8"/>
    <p:sldId id="478" r:id="rId9"/>
    <p:sldId id="335" r:id="rId10"/>
    <p:sldId id="476" r:id="rId11"/>
    <p:sldId id="479" r:id="rId12"/>
    <p:sldId id="480" r:id="rId13"/>
    <p:sldId id="481" r:id="rId14"/>
    <p:sldId id="482" r:id="rId15"/>
    <p:sldId id="43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2" clrIdx="0">
    <p:extLst>
      <p:ext uri="{19B8F6BF-5375-455C-9EA6-DF929625EA0E}">
        <p15:presenceInfo xmlns:p15="http://schemas.microsoft.com/office/powerpoint/2012/main" userId="Admin" providerId="None"/>
      </p:ext>
    </p:extLst>
  </p:cmAuthor>
  <p:cmAuthor id="2" name="Myriam BENHAMOU" initials="MB" lastIdx="10" clrIdx="1">
    <p:extLst>
      <p:ext uri="{19B8F6BF-5375-455C-9EA6-DF929625EA0E}">
        <p15:presenceInfo xmlns:p15="http://schemas.microsoft.com/office/powerpoint/2012/main" userId="S::m.benhamou@sidaction.org::6fe15cf4-8b82-4789-ac81-ef0a302d99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7E4B"/>
    <a:srgbClr val="CB9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4" autoAdjust="0"/>
    <p:restoredTop sz="94434" autoAdjust="0"/>
  </p:normalViewPr>
  <p:slideViewPr>
    <p:cSldViewPr snapToGrid="0">
      <p:cViewPr varScale="1">
        <p:scale>
          <a:sx n="99" d="100"/>
          <a:sy n="99" d="100"/>
        </p:scale>
        <p:origin x="72" y="2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1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E93F7-902B-4B71-B526-F10A1126B99D}" type="datetimeFigureOut">
              <a:rPr lang="fr-FR" smtClean="0"/>
              <a:t>21/10/2021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D263B-1C9E-4192-90EA-DC5E590F33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263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5167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165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516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324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570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0011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713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745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557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51852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9730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443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188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D263B-1C9E-4192-90EA-DC5E590F335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612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466975" y="555625"/>
            <a:ext cx="4937125" cy="2776538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r>
              <a:rPr lang="fr-FR" sz="2400" b="1" dirty="0"/>
              <a:t>Raconter une histoire, une compétence universelle </a:t>
            </a:r>
            <a:r>
              <a:rPr lang="fr-FR" sz="2400" dirty="0"/>
              <a:t>: pas de besoin de compétences particulières, de formation en S&amp;E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r>
              <a:rPr lang="fr-FR" sz="2400" b="1" dirty="0"/>
              <a:t>Une approche sans indicateurs, sans résultats attendus prédéfinis</a:t>
            </a:r>
            <a:r>
              <a:rPr lang="fr-FR" sz="2400" dirty="0"/>
              <a:t>, qui facilite l’identification de changements non attendus, d’effets imprévus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r>
              <a:rPr lang="fr-FR" sz="2400" b="1" dirty="0"/>
              <a:t>Une approche ouverte </a:t>
            </a:r>
            <a:r>
              <a:rPr lang="fr-FR" sz="2400" dirty="0"/>
              <a:t>aux discussions et aux opinions sur la valeur accordées aux changements</a:t>
            </a:r>
          </a:p>
          <a:p>
            <a:pPr marL="8929" marR="21430" indent="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None/>
              <a:tabLst>
                <a:tab pos="196446" algn="l"/>
              </a:tabLst>
            </a:pPr>
            <a:endParaRPr lang="fr-FR" sz="800" dirty="0"/>
          </a:p>
          <a:p>
            <a:pPr marL="809029" marR="21430" lvl="1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96446" algn="l"/>
              </a:tabLst>
            </a:pPr>
            <a:r>
              <a:rPr lang="fr-FR" b="1" dirty="0">
                <a:solidFill>
                  <a:srgbClr val="C1292E"/>
                </a:solidFill>
              </a:rPr>
              <a:t>Une méthode qualitative, participative, inclusive, de faible coût, facile à mettre en œuvre </a:t>
            </a:r>
          </a:p>
          <a:p>
            <a:pPr marL="809029" marR="21430" lvl="1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Ø"/>
              <a:tabLst>
                <a:tab pos="196446" algn="l"/>
              </a:tabLst>
            </a:pPr>
            <a:r>
              <a:rPr lang="fr-FR" b="1" dirty="0">
                <a:solidFill>
                  <a:srgbClr val="C1292E"/>
                </a:solidFill>
              </a:rPr>
              <a:t>Une approche particulièrement adaptée aux projets axés sur le changement social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Technique du changement le plus significatif est une approche centrée sur les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usager.ère.s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C’est un processus participatif &amp; inclusif qui consiste à :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Faire le recueil d’histoires relatives à des changements intervenus dans la vie des usagers ou des équipes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Faire une analyse collective des effets positifs ou négatifs, de leur </a:t>
            </a:r>
            <a:r>
              <a:rPr lang="fr-FR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réplicabilité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Sélectionner des histoires les plus significatifs, selon des critères discutés et adoptés collectivement.</a:t>
            </a:r>
          </a:p>
          <a:p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Ceci, à travers 2 questions centrales :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votre avis, quel a été le changement le plus significatif au cours des  derniers mois ?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»</a:t>
            </a:r>
          </a:p>
          <a:p>
            <a:pPr lvl="0"/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 </a:t>
            </a:r>
            <a:r>
              <a:rPr lang="fr-FR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Pourquoi est-il plus significatif ?</a:t>
            </a:r>
            <a:r>
              <a:rPr lang="fr-F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»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652A6E-E519-494C-9B7B-229DAF0D7EBB}" type="slidenum">
              <a:rPr lang="fr-FR" smtClean="0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86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25CA-0C4B-49EA-99DE-A121E18C5647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5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54E7-2DC4-4560-B38D-E8E55F470236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358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521F-742D-40A4-8B12-4A12820AD957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7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B13B3-4498-4DB5-B887-904288B14B64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5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A321-6BB6-46D0-A809-FB17694857C9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45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ED3BB-7A98-4B00-9E15-242018B25FC7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59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822F-A1AF-4874-9376-0021A29E74A1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21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DB54B-6A9B-46EC-847F-18BB60E96BF9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94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DF8B5-E4B0-4E72-BBB2-DD33378DFB16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565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DD252-6551-47BD-A7C9-04DA89AD92F9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2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737A-B068-478D-9176-123ECFA68989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5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2246D-9C16-4FCC-8FC9-A2A105936152}" type="datetime1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ONG RACINES, JMS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2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57" r:id="rId2"/>
    <p:sldLayoutId id="2147484058" r:id="rId3"/>
    <p:sldLayoutId id="2147484059" r:id="rId4"/>
    <p:sldLayoutId id="2147484060" r:id="rId5"/>
    <p:sldLayoutId id="2147484061" r:id="rId6"/>
    <p:sldLayoutId id="2147484062" r:id="rId7"/>
    <p:sldLayoutId id="2147484063" r:id="rId8"/>
    <p:sldLayoutId id="2147484064" r:id="rId9"/>
    <p:sldLayoutId id="2147484065" r:id="rId10"/>
    <p:sldLayoutId id="2147484066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E:\Outils_Evaluation_Elsa\Fiche%20d'information%20des%20patients.docx" TargetMode="External"/><Relationship Id="rId4" Type="http://schemas.openxmlformats.org/officeDocument/2006/relationships/hyperlink" Target="file:///E:\Outils_Evaluation_Elsa\Synth&#232;se%20des%20histoires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E:\Outils_Evaluation_Elsa\Synth&#232;se%20des%20histoires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7040" y="1999577"/>
            <a:ext cx="12184960" cy="2049773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400" dirty="0">
                <a:solidFill>
                  <a:schemeClr val="tx1"/>
                </a:solidFill>
                <a:latin typeface="Book Antiqua" pitchFamily="18" charset="0"/>
              </a:rPr>
              <a:t>Atelier de partage des expériences en évaluation de la qualité auprès des associations partenaires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7611" y="-1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4" name="Sous-titre 2">
            <a:extLst>
              <a:ext uri="{FF2B5EF4-FFF2-40B4-BE49-F238E27FC236}">
                <a16:creationId xmlns:a16="http://schemas.microsoft.com/office/drawing/2014/main" id="{75E26D9A-7E5F-4261-84E3-029BAC43CB43}"/>
              </a:ext>
            </a:extLst>
          </p:cNvPr>
          <p:cNvSpPr txBox="1">
            <a:spLocks/>
          </p:cNvSpPr>
          <p:nvPr/>
        </p:nvSpPr>
        <p:spPr>
          <a:xfrm>
            <a:off x="0" y="5728598"/>
            <a:ext cx="12184959" cy="1129402"/>
          </a:xfrm>
          <a:prstGeom prst="rect">
            <a:avLst/>
          </a:prstGeom>
          <a:solidFill>
            <a:srgbClr val="217E4B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 defTabSz="914400">
              <a:spcBef>
                <a:spcPct val="20000"/>
              </a:spcBef>
              <a:defRPr/>
            </a:pPr>
            <a:r>
              <a:rPr lang="fr-FR" sz="2000" b="1" i="1" dirty="0">
                <a:solidFill>
                  <a:schemeClr val="bg1"/>
                </a:solidFill>
              </a:rPr>
              <a:t>Bertin DODOU, M&amp;E Specialist</a:t>
            </a:r>
          </a:p>
          <a:p>
            <a:pPr algn="ctr" defTabSz="914400">
              <a:spcBef>
                <a:spcPct val="20000"/>
              </a:spcBef>
              <a:defRPr/>
            </a:pPr>
            <a:r>
              <a:rPr lang="fr-FR" sz="2000" b="1" i="1" dirty="0">
                <a:solidFill>
                  <a:schemeClr val="bg1"/>
                </a:solidFill>
              </a:rPr>
              <a:t>Dr HOUSSIN Hortense, Médecin</a:t>
            </a:r>
          </a:p>
          <a:p>
            <a:pPr algn="ctr" defTabSz="914400">
              <a:spcBef>
                <a:spcPct val="20000"/>
              </a:spcBef>
              <a:defRPr/>
            </a:pPr>
            <a:r>
              <a:rPr lang="fr-FR" sz="2000" b="1" i="1" dirty="0">
                <a:solidFill>
                  <a:schemeClr val="bg1"/>
                </a:solidFill>
              </a:rPr>
              <a:t>Cotonou</a:t>
            </a:r>
            <a:r>
              <a:rPr lang="fr-FR" sz="2000" b="1" i="1">
                <a:solidFill>
                  <a:schemeClr val="bg1"/>
                </a:solidFill>
              </a:rPr>
              <a:t>, 21-oct-21</a:t>
            </a:r>
            <a:endParaRPr lang="fr-FR" sz="2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589010"/>
      </p:ext>
    </p:extLst>
  </p:cSld>
  <p:clrMapOvr>
    <a:masterClrMapping/>
  </p:clrMapOvr>
  <p:transition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Plan de collecte/outils de collecte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6F68E65-0A09-41E8-992C-342D95434700}"/>
              </a:ext>
            </a:extLst>
          </p:cNvPr>
          <p:cNvSpPr txBox="1"/>
          <p:nvPr/>
        </p:nvSpPr>
        <p:spPr>
          <a:xfrm>
            <a:off x="1566441" y="1999577"/>
            <a:ext cx="9671054" cy="38645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Book Antiqua" panose="02040602050305030304" pitchFamily="18" charset="0"/>
              <a:buChar char="►"/>
            </a:pPr>
            <a:r>
              <a:rPr lang="fr-F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Fréquence trimestrielle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Book Antiqua" panose="02040602050305030304" pitchFamily="18" charset="0"/>
              <a:buChar char="►"/>
            </a:pPr>
            <a:r>
              <a:rPr lang="fr-F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 de PEC Médicale </a:t>
            </a:r>
            <a:r>
              <a:rPr lang="fr-FR" sz="20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(2), </a:t>
            </a:r>
            <a:r>
              <a:rPr lang="fr-F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 de PEC Psy </a:t>
            </a:r>
            <a:r>
              <a:rPr lang="fr-FR" sz="20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1), Service de PEC Social </a:t>
            </a:r>
            <a:r>
              <a:rPr lang="fr-FR" sz="2000" dirty="0"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(2</a:t>
            </a:r>
            <a:r>
              <a:rPr lang="fr-F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Book Antiqua" panose="02040602050305030304" pitchFamily="18" charset="0"/>
              <a:buChar char="►"/>
            </a:pP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Book Antiqua" panose="02040602050305030304" pitchFamily="18" charset="0"/>
              <a:buChar char="►"/>
            </a:pPr>
            <a:r>
              <a:rPr lang="fr-F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Retour des histoires : dernier mois du trimestre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Book Antiqua" panose="02040602050305030304" pitchFamily="18" charset="0"/>
              <a:buChar char="►"/>
            </a:pP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Book Antiqua" panose="02040602050305030304" pitchFamily="18" charset="0"/>
              <a:buChar char="►"/>
            </a:pPr>
            <a:r>
              <a:rPr lang="fr-F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Premier comité de sélection : Le Médecin, La Coordonnatrice, Psychologue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Book Antiqua" panose="02040602050305030304" pitchFamily="18" charset="0"/>
              <a:buChar char="►"/>
            </a:pP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Book Antiqua" panose="02040602050305030304" pitchFamily="18" charset="0"/>
              <a:buChar char="►"/>
            </a:pPr>
            <a:r>
              <a:rPr lang="fr-FR" sz="2000" dirty="0"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Deuxième niveau de sélection : Toute l’équipe   </a:t>
            </a:r>
            <a:endParaRPr lang="en-US" sz="2000" dirty="0"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9D2443B-66CA-44A6-A9E5-30EEC2F7F994}"/>
              </a:ext>
            </a:extLst>
          </p:cNvPr>
          <p:cNvSpPr txBox="1"/>
          <p:nvPr/>
        </p:nvSpPr>
        <p:spPr>
          <a:xfrm>
            <a:off x="7628021" y="6304547"/>
            <a:ext cx="45639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ook Antiqua" panose="02040602050305030304" pitchFamily="18" charset="0"/>
                <a:hlinkClick r:id="rId4" action="ppaction://hlinkfile"/>
              </a:rPr>
              <a:t>Outil de collecte</a:t>
            </a:r>
            <a:endParaRPr lang="en-US" sz="2400" dirty="0">
              <a:latin typeface="Book Antiqua" panose="02040602050305030304" pitchFamily="18" charset="0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1408814-E1AA-4E68-8EF4-311E153B82B8}"/>
              </a:ext>
            </a:extLst>
          </p:cNvPr>
          <p:cNvSpPr txBox="1"/>
          <p:nvPr/>
        </p:nvSpPr>
        <p:spPr>
          <a:xfrm>
            <a:off x="721895" y="6304547"/>
            <a:ext cx="2719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Book Antiqua" panose="02040602050305030304" pitchFamily="18" charset="0"/>
                <a:hlinkClick r:id="rId5" action="ppaction://hlinkfile"/>
              </a:rPr>
              <a:t>Consentement</a:t>
            </a:r>
            <a:endParaRPr lang="en-US" sz="24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674347"/>
      </p:ext>
    </p:extLst>
  </p:cSld>
  <p:clrMapOvr>
    <a:masterClrMapping/>
  </p:clrMapOvr>
  <p:transition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Analyse, Partage et Actions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721895" y="1831135"/>
            <a:ext cx="11470105" cy="49398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Après le recueil des histoires et la sélection des deux les plus significatives, l’équipe de RACINES procède :</a:t>
            </a:r>
          </a:p>
          <a:p>
            <a:endParaRPr lang="fr-FR" sz="2000" kern="1200" dirty="0"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A la vérification de l’authenticité de l’histoire avec l’équipe surtout les médiateurs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A la quantification et à l’analyse de l’histoire en ce servant de cet </a:t>
            </a:r>
            <a:r>
              <a:rPr lang="fr-FR" sz="2000" dirty="0">
                <a:latin typeface="Book Antiqua" panose="02040602050305030304" pitchFamily="18" charset="0"/>
                <a:hlinkClick r:id="rId4" action="ppaction://hlinkfile"/>
              </a:rPr>
              <a:t>outil</a:t>
            </a: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À l’affichage de l’histoire sous l’anonymat pour partage d’expérience et mis à l’échelle (consentement du patient requis)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Au renforcement de son approche d’intervention à travers la traduction des points d’attention de l’analyse en un plan d’actions (les point à améliorer)</a:t>
            </a:r>
          </a:p>
          <a:p>
            <a:pPr marL="8929" marR="2143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82507"/>
      </p:ext>
    </p:extLst>
  </p:cSld>
  <p:clrMapOvr>
    <a:masterClrMapping/>
  </p:clrMapOvr>
  <p:transition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Apports de cette approche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721895" y="1831135"/>
            <a:ext cx="11470105" cy="37087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La Technique du changement le plus significatif   vient compléter l’approche traditionnelle du cadre logique qui reste une approche quantitative.</a:t>
            </a:r>
          </a:p>
          <a:p>
            <a:pPr>
              <a:lnSpc>
                <a:spcPct val="150000"/>
              </a:lnSpc>
            </a:pPr>
            <a:endParaRPr lang="fr-FR" sz="2000" dirty="0">
              <a:latin typeface="Book Antiqua" panose="02040602050305030304" pitchFamily="18" charset="0"/>
            </a:endParaRPr>
          </a:p>
          <a:p>
            <a:pPr marL="8929" marR="2143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Elle permet d’évaluer sans grande compétence en S&amp;E et à coût très réduit la dimension qualitative des interventions et surtout l’identification des effets non attendus/imprévus qui échappent complètement à l’approche du cadre logique.</a:t>
            </a:r>
          </a:p>
          <a:p>
            <a:pPr marL="8929" marR="2143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8929" marR="2143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645054"/>
      </p:ext>
    </p:extLst>
  </p:cSld>
  <p:clrMapOvr>
    <a:masterClrMapping/>
  </p:clrMapOvr>
  <p:transition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Difficultés de cette approche 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721895" y="1831135"/>
            <a:ext cx="11470105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Book Antiqua" panose="02040602050305030304" pitchFamily="18" charset="0"/>
              <a:buChar char="►"/>
            </a:pPr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Les histoires sont souvent recueillies dans la langue que parle le patient ciblé (langue locale), ce qui rends la transcription difficile </a:t>
            </a:r>
          </a:p>
          <a:p>
            <a:pPr marL="342900" indent="-342900">
              <a:lnSpc>
                <a:spcPct val="150000"/>
              </a:lnSpc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lnSpc>
                <a:spcPct val="150000"/>
              </a:lnSpc>
              <a:buFont typeface="Book Antiqua" panose="02040602050305030304" pitchFamily="18" charset="0"/>
              <a:buChar char="►"/>
            </a:pPr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Le fait que le patient ne maitrise pas le français dans la plupart  des cas ne facilite pas le recueil de leur feedback sur le contenu de l’histoire après la transcription</a:t>
            </a:r>
          </a:p>
          <a:p>
            <a:pPr marL="342900" indent="-342900">
              <a:lnSpc>
                <a:spcPct val="150000"/>
              </a:lnSpc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Difficultés d’accès à des enregistreurs de qualité pour un  meilleur son pendant le recueil.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5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Les activités de prise en charge ne laissent pas suffisamment de temps à l’équipe pour recueillir les histoires et conduire convenablement le processus.</a:t>
            </a:r>
          </a:p>
          <a:p>
            <a:pPr marL="8929" marR="2143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325665"/>
      </p:ext>
    </p:extLst>
  </p:cSld>
  <p:clrMapOvr>
    <a:masterClrMapping/>
  </p:clrMapOvr>
  <p:transition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Perspectives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721895" y="1831135"/>
            <a:ext cx="11470105" cy="2816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Book Antiqua" panose="02040602050305030304" pitchFamily="18" charset="0"/>
              <a:buChar char="►"/>
            </a:pPr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Acheter des enregistreurs de bonne qualité;</a:t>
            </a:r>
          </a:p>
          <a:p>
            <a:pPr marL="342900" indent="-342900">
              <a:lnSpc>
                <a:spcPct val="150000"/>
              </a:lnSpc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lnSpc>
                <a:spcPct val="150000"/>
              </a:lnSpc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Renforcer davantage les capacités de l’équipe sur l’approche;</a:t>
            </a:r>
            <a:endParaRPr lang="fr-FR" sz="2000" kern="1200" dirty="0"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lnSpc>
                <a:spcPct val="150000"/>
              </a:lnSpc>
              <a:buFont typeface="Book Antiqua" panose="02040602050305030304" pitchFamily="18" charset="0"/>
              <a:buChar char="►"/>
            </a:pPr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Identifier et motiver une personne chargée de la mise en œuvre de l’approche pour son systématisme et sa pratique dans le temps.</a:t>
            </a:r>
          </a:p>
        </p:txBody>
      </p:sp>
    </p:spTree>
    <p:extLst>
      <p:ext uri="{BB962C8B-B14F-4D97-AF65-F5344CB8AC3E}">
        <p14:creationId xmlns:p14="http://schemas.microsoft.com/office/powerpoint/2010/main" val="3846375403"/>
      </p:ext>
    </p:extLst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864225" y="41190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864225" y="43476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>
              <a:latin typeface="Book Antiqua" panose="02040602050305030304" pitchFamily="18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451509" y="4303713"/>
            <a:ext cx="7669162" cy="839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spcAft>
                <a:spcPts val="1800"/>
              </a:spcAft>
            </a:pPr>
            <a:r>
              <a:rPr lang="fr-FR" sz="2800" b="1" i="1" dirty="0">
                <a:latin typeface="Book Antiqua" panose="02040602050305030304" pitchFamily="18" charset="0"/>
              </a:rPr>
              <a:t>MERCI DE VOTRE AIMABLE ATTENTION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952" y="1286349"/>
            <a:ext cx="2448007" cy="244800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315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D79FAF7D-BA6C-4D26-B135-2B880B349B5C}"/>
              </a:ext>
            </a:extLst>
          </p:cNvPr>
          <p:cNvSpPr txBox="1"/>
          <p:nvPr/>
        </p:nvSpPr>
        <p:spPr>
          <a:xfrm>
            <a:off x="3045995" y="1630245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Book Antiqua" panose="02040602050305030304" pitchFamily="18" charset="0"/>
              </a:rPr>
              <a:t>Introduction </a:t>
            </a:r>
            <a:endParaRPr lang="en-US" sz="2400" dirty="0">
              <a:latin typeface="Book Antiqua" panose="02040602050305030304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C71A5F7-1E13-4E93-972C-00E42419A53D}"/>
              </a:ext>
            </a:extLst>
          </p:cNvPr>
          <p:cNvSpPr txBox="1"/>
          <p:nvPr/>
        </p:nvSpPr>
        <p:spPr>
          <a:xfrm>
            <a:off x="3984459" y="2149303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Book Antiqua" panose="02040602050305030304" pitchFamily="18" charset="0"/>
              </a:rPr>
              <a:t>Rappel du </a:t>
            </a:r>
            <a:r>
              <a:rPr lang="en-US" sz="2400" dirty="0" err="1">
                <a:latin typeface="Book Antiqua" panose="02040602050305030304" pitchFamily="18" charset="0"/>
              </a:rPr>
              <a:t>contexte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6EBF7DA-09AA-4B6D-88A4-8AB75032A9DB}"/>
              </a:ext>
            </a:extLst>
          </p:cNvPr>
          <p:cNvSpPr txBox="1"/>
          <p:nvPr/>
        </p:nvSpPr>
        <p:spPr>
          <a:xfrm>
            <a:off x="3984459" y="2694840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Book Antiqua" panose="02040602050305030304" pitchFamily="18" charset="0"/>
              </a:rPr>
              <a:t>Approche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d’évaluation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378AF42-8C02-4A33-84A3-DEAF860E115C}"/>
              </a:ext>
            </a:extLst>
          </p:cNvPr>
          <p:cNvSpPr txBox="1"/>
          <p:nvPr/>
        </p:nvSpPr>
        <p:spPr>
          <a:xfrm>
            <a:off x="3984459" y="3237640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Book Antiqua" panose="02040602050305030304" pitchFamily="18" charset="0"/>
              </a:rPr>
              <a:t>Méthodologie</a:t>
            </a:r>
            <a:r>
              <a:rPr lang="en-US" sz="2400" dirty="0">
                <a:latin typeface="Book Antiqua" panose="02040602050305030304" pitchFamily="18" charset="0"/>
              </a:rPr>
              <a:t> de </a:t>
            </a:r>
            <a:r>
              <a:rPr lang="en-US" sz="2400" dirty="0" err="1">
                <a:latin typeface="Book Antiqua" panose="02040602050305030304" pitchFamily="18" charset="0"/>
              </a:rPr>
              <a:t>l’approche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099FD68-987A-4041-A026-F523E02AC406}"/>
              </a:ext>
            </a:extLst>
          </p:cNvPr>
          <p:cNvSpPr txBox="1"/>
          <p:nvPr/>
        </p:nvSpPr>
        <p:spPr>
          <a:xfrm>
            <a:off x="3984459" y="3780440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Book Antiqua" panose="02040602050305030304" pitchFamily="18" charset="0"/>
              </a:rPr>
              <a:t>Plan de collecte/outils de collecte </a:t>
            </a:r>
            <a:endParaRPr lang="en-US" sz="2400" dirty="0">
              <a:latin typeface="Book Antiqua" panose="02040602050305030304" pitchFamily="18" charset="0"/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61B2B136-B8EC-4E57-9FA0-D2A92A1848CD}"/>
              </a:ext>
            </a:extLst>
          </p:cNvPr>
          <p:cNvSpPr txBox="1"/>
          <p:nvPr/>
        </p:nvSpPr>
        <p:spPr>
          <a:xfrm>
            <a:off x="3984459" y="4260646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Book Antiqua" panose="02040602050305030304" pitchFamily="18" charset="0"/>
              </a:rPr>
              <a:t>Analyse</a:t>
            </a:r>
            <a:r>
              <a:rPr lang="en-US" sz="2400" dirty="0">
                <a:latin typeface="Book Antiqua" panose="02040602050305030304" pitchFamily="18" charset="0"/>
              </a:rPr>
              <a:t>, partage et Action 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51488E4-ABAF-4AEF-9283-DDDA8D2D2272}"/>
              </a:ext>
            </a:extLst>
          </p:cNvPr>
          <p:cNvSpPr txBox="1"/>
          <p:nvPr/>
        </p:nvSpPr>
        <p:spPr>
          <a:xfrm>
            <a:off x="3984459" y="4824419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latin typeface="Book Antiqua" panose="02040602050305030304" pitchFamily="18" charset="0"/>
              </a:rPr>
              <a:t>Apports de </a:t>
            </a:r>
            <a:r>
              <a:rPr lang="en-US" sz="2400" dirty="0" err="1">
                <a:latin typeface="Book Antiqua" panose="02040602050305030304" pitchFamily="18" charset="0"/>
              </a:rPr>
              <a:t>cette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  <a:r>
              <a:rPr lang="en-US" sz="2400" dirty="0" err="1">
                <a:latin typeface="Book Antiqua" panose="02040602050305030304" pitchFamily="18" charset="0"/>
              </a:rPr>
              <a:t>approche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F014C8F-14BE-49BA-BFD3-DF01EA9B8074}"/>
              </a:ext>
            </a:extLst>
          </p:cNvPr>
          <p:cNvSpPr txBox="1"/>
          <p:nvPr/>
        </p:nvSpPr>
        <p:spPr>
          <a:xfrm>
            <a:off x="3984459" y="5388192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latin typeface="Book Antiqua" panose="02040602050305030304" pitchFamily="18" charset="0"/>
              </a:rPr>
              <a:t>Difficultés</a:t>
            </a:r>
            <a:r>
              <a:rPr lang="en-US" sz="2400" dirty="0">
                <a:latin typeface="Book Antiqua" panose="02040602050305030304" pitchFamily="18" charset="0"/>
              </a:rPr>
              <a:t> et perspectives pour </a:t>
            </a:r>
            <a:r>
              <a:rPr lang="en-US" sz="2400" dirty="0" err="1">
                <a:latin typeface="Book Antiqua" panose="02040602050305030304" pitchFamily="18" charset="0"/>
              </a:rPr>
              <a:t>l’approche</a:t>
            </a:r>
            <a:r>
              <a:rPr lang="en-US" sz="2400" dirty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CF7DAA8F-E936-4BC4-8F03-460476402FA9}"/>
              </a:ext>
            </a:extLst>
          </p:cNvPr>
          <p:cNvSpPr txBox="1"/>
          <p:nvPr/>
        </p:nvSpPr>
        <p:spPr>
          <a:xfrm>
            <a:off x="3045995" y="6138076"/>
            <a:ext cx="61000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>
                <a:latin typeface="Book Antiqua" panose="02040602050305030304" pitchFamily="18" charset="0"/>
              </a:rPr>
              <a:t>Conclusion </a:t>
            </a:r>
            <a:endParaRPr lang="en-US" sz="2400" dirty="0">
              <a:latin typeface="Book Antiqua" panose="02040602050305030304" pitchFamily="18" charset="0"/>
            </a:endParaRPr>
          </a:p>
        </p:txBody>
      </p:sp>
      <p:sp>
        <p:nvSpPr>
          <p:cNvPr id="25" name="Titre 1">
            <a:extLst>
              <a:ext uri="{FF2B5EF4-FFF2-40B4-BE49-F238E27FC236}">
                <a16:creationId xmlns:a16="http://schemas.microsoft.com/office/drawing/2014/main" id="{756E78AF-6111-4748-BE67-6F7CCB553082}"/>
              </a:ext>
            </a:extLst>
          </p:cNvPr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Introduction (1/2)</a:t>
            </a:r>
          </a:p>
        </p:txBody>
      </p:sp>
    </p:spTree>
    <p:extLst>
      <p:ext uri="{BB962C8B-B14F-4D97-AF65-F5344CB8AC3E}">
        <p14:creationId xmlns:p14="http://schemas.microsoft.com/office/powerpoint/2010/main" val="4108019305"/>
      </p:ext>
    </p:extLst>
  </p:cSld>
  <p:clrMapOvr>
    <a:masterClrMapping/>
  </p:clrMapOvr>
  <p:transition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Introduction (1/2)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1224379" y="1795488"/>
            <a:ext cx="1096762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latin typeface="Book Antiqua" panose="02040602050305030304" pitchFamily="18" charset="0"/>
              </a:rPr>
              <a:t>RACINES, est une ONG Béninoise née le 30 Octobre 1999 et s’emploie depuis plus de 20 ans au service : 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de l’éducation de base inclusive;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de la promotion des alternatifs éducatifs au profit des enfants déscolarisés ou non scolarisés ; 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de la promotion du leadership féminin;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de la participation des enfants à la gouvernance éducative et à la promotion de leur droit. 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de la santé communautaire à travers des offres de services de prévention et de PEC du VIH/SIDA et autres pathologies;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de l’éducation sexuelle et de santé de reproduction fortement développées à l’endroit des jeunes et adolescents. </a:t>
            </a:r>
          </a:p>
        </p:txBody>
      </p:sp>
    </p:spTree>
    <p:extLst>
      <p:ext uri="{BB962C8B-B14F-4D97-AF65-F5344CB8AC3E}">
        <p14:creationId xmlns:p14="http://schemas.microsoft.com/office/powerpoint/2010/main" val="2254896137"/>
      </p:ext>
    </p:extLst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Introduction (2/2)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1224379" y="1795488"/>
            <a:ext cx="1096762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latin typeface="Book Antiqua" panose="02040602050305030304" pitchFamily="18" charset="0"/>
              </a:rPr>
              <a:t>RACINES compte aujourd’hui :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38 salariés permanents;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16 salariés à temps partiel; 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8 bénévolats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3F2D31-463E-4162-8F47-8F5B37699837}"/>
              </a:ext>
            </a:extLst>
          </p:cNvPr>
          <p:cNvSpPr txBox="1"/>
          <p:nvPr/>
        </p:nvSpPr>
        <p:spPr>
          <a:xfrm>
            <a:off x="1224378" y="4330141"/>
            <a:ext cx="1096762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latin typeface="Book Antiqua" panose="02040602050305030304" pitchFamily="18" charset="0"/>
              </a:rPr>
              <a:t>De 1999 à aujourd’hui :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Plus de 8600 enfants préscolarisés et plus de 6000 OEV suivis;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Plus de 150000 personnes touchées par les activités de sensibilisation sur le VIH/IST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Une moyenne de 600 sous ARV chaque année.</a:t>
            </a:r>
          </a:p>
        </p:txBody>
      </p:sp>
    </p:spTree>
    <p:extLst>
      <p:ext uri="{BB962C8B-B14F-4D97-AF65-F5344CB8AC3E}">
        <p14:creationId xmlns:p14="http://schemas.microsoft.com/office/powerpoint/2010/main" val="2829071708"/>
      </p:ext>
    </p:extLst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Rappel du contexte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1224379" y="1795488"/>
            <a:ext cx="1096762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latin typeface="Book Antiqua" panose="02040602050305030304" pitchFamily="18" charset="0"/>
              </a:rPr>
              <a:t>RACINES a mis en place un dispositif de suivi-évaluation pour mis en </a:t>
            </a:r>
            <a:r>
              <a:rPr lang="fr-FR" sz="2000" dirty="0" err="1">
                <a:latin typeface="Book Antiqua" panose="02040602050305030304" pitchFamily="18" charset="0"/>
              </a:rPr>
              <a:t>oeuvre</a:t>
            </a:r>
            <a:r>
              <a:rPr lang="fr-FR" sz="2000" dirty="0">
                <a:latin typeface="Book Antiqua" panose="02040602050305030304" pitchFamily="18" charset="0"/>
              </a:rPr>
              <a:t> par le RSE :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s’assurer de la bonne gestion et de la qualité de la mise en œuvre  des interventions ;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assurer la redevabilité et  pouvoir capitaliser les acquis sur les différentes expériences; 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le suivi des performances et l’assurance qualité des données, etc.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03F2D31-463E-4162-8F47-8F5B37699837}"/>
              </a:ext>
            </a:extLst>
          </p:cNvPr>
          <p:cNvSpPr txBox="1"/>
          <p:nvPr/>
        </p:nvSpPr>
        <p:spPr>
          <a:xfrm>
            <a:off x="1224378" y="4330141"/>
            <a:ext cx="1096762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latin typeface="Book Antiqua" panose="02040602050305030304" pitchFamily="18" charset="0"/>
              </a:rPr>
              <a:t>RACINES dispose aujourd’hui d’un dispositif de S&amp;E comprenant :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Les documents cadres </a:t>
            </a:r>
            <a:r>
              <a:rPr lang="fr-FR" sz="1600" dirty="0">
                <a:latin typeface="Book Antiqua" panose="02040602050305030304" pitchFamily="18" charset="0"/>
              </a:rPr>
              <a:t>(Cadres de planification et de suivi-évaluation, plan de monitoring des performances, directives/manuels/plans de suivi-évaluation, document d’assurance qualité des données)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Le mécanisme de gestion du suivi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Le mécanisme de gestion des évaluation (Quantitative &amp; qualitative)</a:t>
            </a:r>
          </a:p>
        </p:txBody>
      </p:sp>
    </p:spTree>
    <p:extLst>
      <p:ext uri="{BB962C8B-B14F-4D97-AF65-F5344CB8AC3E}">
        <p14:creationId xmlns:p14="http://schemas.microsoft.com/office/powerpoint/2010/main" val="944787128"/>
      </p:ext>
    </p:extLst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Approche d’évaluation : Changement le plus significatif (1/3)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1224378" y="1999577"/>
            <a:ext cx="1096762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La Technique du changement le plus significatif est une approche centrée sur les usager.ère.s.</a:t>
            </a:r>
          </a:p>
          <a:p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 C’est un processus participatif &amp; inclusif qui consiste à  :</a:t>
            </a:r>
            <a:endParaRPr lang="fr-FR" sz="2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Faire le recueil d’histoires relatives à des changements intervenus dans la vie des usagers ou des équipes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Faire une analyse collective des effets positifs ou négatifs, de leur réplicabilité…</a:t>
            </a:r>
          </a:p>
          <a:p>
            <a:pPr marL="342900" indent="-342900">
              <a:buFont typeface="Book Antiqua" panose="02040602050305030304" pitchFamily="18" charset="0"/>
              <a:buChar char="►"/>
            </a:pPr>
            <a:endParaRPr lang="fr-FR" sz="2000" dirty="0">
              <a:latin typeface="Book Antiqua" panose="02040602050305030304" pitchFamily="18" charset="0"/>
            </a:endParaRPr>
          </a:p>
          <a:p>
            <a:pPr marL="342900" indent="-342900">
              <a:buFont typeface="Book Antiqua" panose="02040602050305030304" pitchFamily="18" charset="0"/>
              <a:buChar char="►"/>
            </a:pPr>
            <a:r>
              <a:rPr lang="fr-FR" sz="2000" dirty="0">
                <a:latin typeface="Book Antiqua" panose="02040602050305030304" pitchFamily="18" charset="0"/>
              </a:rPr>
              <a:t>Sélectionner des histoires les plus significatifs, selon des critères discutés et adoptés collectivement.</a:t>
            </a:r>
          </a:p>
          <a:p>
            <a:r>
              <a:rPr lang="fr-FR" sz="2000" dirty="0">
                <a:latin typeface="Book Antiqua" panose="02040602050305030304" pitchFamily="18" charset="0"/>
              </a:rPr>
              <a:t>Ceci, à travers 2 questions centrales :</a:t>
            </a:r>
          </a:p>
          <a:p>
            <a:pPr lvl="0"/>
            <a:r>
              <a:rPr lang="fr-FR" sz="2000" dirty="0"/>
              <a:t>« </a:t>
            </a:r>
            <a:r>
              <a:rPr lang="fr-FR" sz="2000" i="1" dirty="0"/>
              <a:t>A votre avis, quel a été le changement le plus significatif au cours des  derniers mois ?</a:t>
            </a:r>
            <a:r>
              <a:rPr lang="fr-FR" sz="2000" dirty="0"/>
              <a:t> »</a:t>
            </a:r>
          </a:p>
          <a:p>
            <a:pPr lvl="0"/>
            <a:r>
              <a:rPr lang="fr-FR" sz="2000" dirty="0"/>
              <a:t>« </a:t>
            </a:r>
            <a:r>
              <a:rPr lang="fr-FR" sz="2000" i="1" dirty="0"/>
              <a:t>Pourquoi est-il plus significatif ?</a:t>
            </a:r>
            <a:r>
              <a:rPr lang="fr-FR" sz="2000" dirty="0"/>
              <a:t> »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68BFE17-465C-45C9-8A44-D52B4DA31AC5}"/>
              </a:ext>
            </a:extLst>
          </p:cNvPr>
          <p:cNvSpPr txBox="1"/>
          <p:nvPr/>
        </p:nvSpPr>
        <p:spPr>
          <a:xfrm>
            <a:off x="1999577" y="1308611"/>
            <a:ext cx="75119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Book Antiqua" panose="02040602050305030304" pitchFamily="18" charset="0"/>
              </a:rPr>
              <a:t>En quoi consiste la technique du CPS?</a:t>
            </a: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799779"/>
      </p:ext>
    </p:extLst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Approche d’évaluation : Changement le plus significatif (2/3)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721895" y="1999577"/>
            <a:ext cx="11470105" cy="478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La Technique du changement le plus significatif  parce que :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b="1" dirty="0">
                <a:latin typeface="Book Antiqua" panose="02040602050305030304" pitchFamily="18" charset="0"/>
              </a:rPr>
              <a:t>Raconter une histoire, une compétence universelle </a:t>
            </a:r>
            <a:r>
              <a:rPr lang="fr-FR" sz="2000" dirty="0">
                <a:latin typeface="Book Antiqua" panose="02040602050305030304" pitchFamily="18" charset="0"/>
              </a:rPr>
              <a:t>: pas de besoin de compétences particulières, de formation en S&amp;E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b="1" dirty="0">
                <a:latin typeface="Book Antiqua" panose="02040602050305030304" pitchFamily="18" charset="0"/>
              </a:rPr>
              <a:t>Une approche sans indicateurs, sans résultats attendus prédéfinis</a:t>
            </a:r>
            <a:r>
              <a:rPr lang="fr-FR" sz="2000" dirty="0">
                <a:latin typeface="Book Antiqua" panose="02040602050305030304" pitchFamily="18" charset="0"/>
              </a:rPr>
              <a:t>, qui facilite l’identification de changements non attendus, d’effets imprévus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b="1" dirty="0">
                <a:latin typeface="Book Antiqua" panose="02040602050305030304" pitchFamily="18" charset="0"/>
              </a:rPr>
              <a:t>Une approche ouverte </a:t>
            </a:r>
            <a:r>
              <a:rPr lang="fr-FR" sz="2000" dirty="0">
                <a:latin typeface="Book Antiqua" panose="02040602050305030304" pitchFamily="18" charset="0"/>
              </a:rPr>
              <a:t>aux discussions et aux opinions sur la valeur accordée aux changements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b="1" dirty="0">
                <a:latin typeface="Book Antiqua" panose="02040602050305030304" pitchFamily="18" charset="0"/>
              </a:rPr>
              <a:t>Une méthode qualitative, participative, inclusive, de faible coût, facile à mettre en œuvre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b="1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b="1" dirty="0">
                <a:latin typeface="Book Antiqua" panose="02040602050305030304" pitchFamily="18" charset="0"/>
              </a:rPr>
              <a:t>Une approche particulièrement adaptée aux projets axés sur le changement social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68BFE17-465C-45C9-8A44-D52B4DA31AC5}"/>
              </a:ext>
            </a:extLst>
          </p:cNvPr>
          <p:cNvSpPr txBox="1"/>
          <p:nvPr/>
        </p:nvSpPr>
        <p:spPr>
          <a:xfrm>
            <a:off x="3904831" y="1308611"/>
            <a:ext cx="560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Book Antiqua" panose="02040602050305030304" pitchFamily="18" charset="0"/>
              </a:rPr>
              <a:t>Pourquoi la technique du CPS?</a:t>
            </a: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71171"/>
      </p:ext>
    </p:extLst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re 1"/>
          <p:cNvSpPr txBox="1">
            <a:spLocks/>
          </p:cNvSpPr>
          <p:nvPr/>
        </p:nvSpPr>
        <p:spPr>
          <a:xfrm>
            <a:off x="1999577" y="24026"/>
            <a:ext cx="10192423" cy="1077218"/>
          </a:xfrm>
          <a:prstGeom prst="rect">
            <a:avLst/>
          </a:prstGeom>
          <a:solidFill>
            <a:srgbClr val="CB9F2F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400" dirty="0">
                <a:solidFill>
                  <a:schemeClr val="tx1"/>
                </a:solidFill>
                <a:latin typeface="Book Antiqua" panose="02040602050305030304" pitchFamily="18" charset="0"/>
              </a:rPr>
              <a:t>Approche d’évaluation : Changement le plus significatif (3/3)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99577" cy="1999577"/>
          </a:xfrm>
          <a:prstGeom prst="rect">
            <a:avLst/>
          </a:prstGeom>
          <a:ln>
            <a:noFill/>
          </a:ln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24FDBEB4-64B1-4342-9EAE-E8F533AA66E8}"/>
              </a:ext>
            </a:extLst>
          </p:cNvPr>
          <p:cNvSpPr txBox="1"/>
          <p:nvPr/>
        </p:nvSpPr>
        <p:spPr>
          <a:xfrm>
            <a:off x="721895" y="1999577"/>
            <a:ext cx="1147010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kern="1200" dirty="0">
                <a:solidFill>
                  <a:schemeClr val="tx1"/>
                </a:solidFill>
                <a:effectLst/>
                <a:latin typeface="Book Antiqua" panose="02040602050305030304" pitchFamily="18" charset="0"/>
              </a:rPr>
              <a:t>La Technique du changement le plus significatif  pour :</a:t>
            </a:r>
          </a:p>
          <a:p>
            <a:endParaRPr lang="fr-FR" sz="2000" kern="1200" dirty="0">
              <a:solidFill>
                <a:schemeClr val="tx1"/>
              </a:solidFill>
              <a:effectLst/>
              <a:latin typeface="Book Antiqua" panose="02040602050305030304" pitchFamily="18" charset="0"/>
            </a:endParaRPr>
          </a:p>
          <a:p>
            <a:pPr marL="8929" marR="2143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Evaluer la plus value qualitative en terme de changement social occasionné chez le bénéficiaire</a:t>
            </a:r>
          </a:p>
          <a:p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l’identification de changements non attendus, d’effets imprévus</a:t>
            </a: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  <a:p>
            <a:pPr marL="351829" marR="21430" indent="-34290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buFont typeface="Book Antiqua" panose="02040602050305030304" pitchFamily="18" charset="0"/>
              <a:buChar char="►"/>
              <a:tabLst>
                <a:tab pos="196446" algn="l"/>
              </a:tabLst>
            </a:pPr>
            <a:r>
              <a:rPr lang="fr-FR" sz="2000" dirty="0">
                <a:latin typeface="Book Antiqua" panose="02040602050305030304" pitchFamily="18" charset="0"/>
              </a:rPr>
              <a:t>Recueillir des opinions sur la valeur accordée aux changements occasionnés par les actions</a:t>
            </a:r>
          </a:p>
          <a:p>
            <a:pPr marL="8929" marR="21430">
              <a:lnSpc>
                <a:spcPct val="100000"/>
              </a:lnSpc>
              <a:spcBef>
                <a:spcPts val="600"/>
              </a:spcBef>
              <a:buClr>
                <a:schemeClr val="tx1"/>
              </a:buClr>
              <a:tabLst>
                <a:tab pos="196446" algn="l"/>
              </a:tabLst>
            </a:pPr>
            <a:endParaRPr lang="fr-FR" sz="2000" dirty="0">
              <a:latin typeface="Book Antiqua" panose="02040602050305030304" pitchFamily="18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68BFE17-465C-45C9-8A44-D52B4DA31AC5}"/>
              </a:ext>
            </a:extLst>
          </p:cNvPr>
          <p:cNvSpPr txBox="1"/>
          <p:nvPr/>
        </p:nvSpPr>
        <p:spPr>
          <a:xfrm>
            <a:off x="3904831" y="1308611"/>
            <a:ext cx="5606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Book Antiqua" panose="02040602050305030304" pitchFamily="18" charset="0"/>
              </a:rPr>
              <a:t>La technique du CPS pour quelle fin ?</a:t>
            </a:r>
            <a:endParaRPr lang="en-US" sz="20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300849"/>
      </p:ext>
    </p:extLst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19">
            <a:extLst>
              <a:ext uri="{FF2B5EF4-FFF2-40B4-BE49-F238E27FC236}">
                <a16:creationId xmlns:a16="http://schemas.microsoft.com/office/drawing/2014/main" id="{C9922696-ED43-49CA-8B6E-A9C4CCEEA7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565507"/>
            <a:ext cx="10796952" cy="620626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3753"/>
            <a:ext cx="2816941" cy="1678495"/>
          </a:xfrm>
          <a:solidFill>
            <a:srgbClr val="114B5F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176209"/>
            <a:r>
              <a:rPr lang="fr-FR" sz="3600" b="1" dirty="0">
                <a:solidFill>
                  <a:schemeClr val="bg1"/>
                </a:solidFill>
                <a:latin typeface="Cambria" panose="02040503050406030204" pitchFamily="18" charset="0"/>
              </a:rPr>
              <a:t>Les étapes à suivre 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0D908522-7066-40FE-BAE0-C8DBB5837F87}"/>
              </a:ext>
            </a:extLst>
          </p:cNvPr>
          <p:cNvGrpSpPr/>
          <p:nvPr/>
        </p:nvGrpSpPr>
        <p:grpSpPr>
          <a:xfrm>
            <a:off x="10341277" y="53753"/>
            <a:ext cx="1850723" cy="2144121"/>
            <a:chOff x="10200456" y="589246"/>
            <a:chExt cx="1850722" cy="2144121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F9326ED7-FB80-4261-924B-F37C7F1D2E53}"/>
                </a:ext>
              </a:extLst>
            </p:cNvPr>
            <p:cNvSpPr txBox="1"/>
            <p:nvPr/>
          </p:nvSpPr>
          <p:spPr>
            <a:xfrm>
              <a:off x="10200456" y="589246"/>
              <a:ext cx="1850722" cy="2144121"/>
            </a:xfrm>
            <a:prstGeom prst="rect">
              <a:avLst/>
            </a:prstGeom>
            <a:solidFill>
              <a:srgbClr val="FF9900"/>
            </a:solidFill>
          </p:spPr>
          <p:txBody>
            <a:bodyPr wrap="square" rtlCol="0" anchor="t">
              <a:noAutofit/>
            </a:bodyPr>
            <a:lstStyle/>
            <a:p>
              <a:pPr marL="179384" lvl="1"/>
              <a:r>
                <a:rPr lang="fr-FR" sz="2000" b="1" i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Changement le plus significatif</a:t>
              </a:r>
              <a:endParaRPr lang="fr-FR" sz="28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 : coins arrondis 6">
              <a:extLst>
                <a:ext uri="{FF2B5EF4-FFF2-40B4-BE49-F238E27FC236}">
                  <a16:creationId xmlns:a16="http://schemas.microsoft.com/office/drawing/2014/main" id="{3C8317B8-3304-4367-BAFA-3B7A893A1D24}"/>
                </a:ext>
              </a:extLst>
            </p:cNvPr>
            <p:cNvSpPr/>
            <p:nvPr/>
          </p:nvSpPr>
          <p:spPr>
            <a:xfrm>
              <a:off x="10416397" y="1732246"/>
              <a:ext cx="1418839" cy="995376"/>
            </a:xfrm>
            <a:prstGeom prst="round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23000" b="-23000"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6804CC77-9124-4178-BE12-45F9757780C9}"/>
              </a:ext>
            </a:extLst>
          </p:cNvPr>
          <p:cNvSpPr txBox="1"/>
          <p:nvPr/>
        </p:nvSpPr>
        <p:spPr>
          <a:xfrm>
            <a:off x="8118018" y="547193"/>
            <a:ext cx="570271" cy="822305"/>
          </a:xfrm>
          <a:prstGeom prst="ellipse">
            <a:avLst/>
          </a:prstGeom>
          <a:noFill/>
          <a:ln>
            <a:solidFill>
              <a:srgbClr val="1A9F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  <a:latin typeface="Work Sans ExtraBold" panose="00000900000000000000" pitchFamily="50" charset="0"/>
              </a:rPr>
              <a:t>1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81D01494-36BB-49AD-B182-8D178D5B67C5}"/>
              </a:ext>
            </a:extLst>
          </p:cNvPr>
          <p:cNvSpPr txBox="1"/>
          <p:nvPr/>
        </p:nvSpPr>
        <p:spPr>
          <a:xfrm>
            <a:off x="9365225" y="2004362"/>
            <a:ext cx="570271" cy="822305"/>
          </a:xfrm>
          <a:prstGeom prst="ellipse">
            <a:avLst/>
          </a:prstGeom>
          <a:noFill/>
          <a:ln>
            <a:solidFill>
              <a:srgbClr val="1A9F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  <a:latin typeface="Work Sans ExtraBold" panose="00000900000000000000" pitchFamily="50" charset="0"/>
              </a:rPr>
              <a:t>2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E9F1C03-9C2B-4C3E-8C4B-BB086B49B26A}"/>
              </a:ext>
            </a:extLst>
          </p:cNvPr>
          <p:cNvSpPr txBox="1"/>
          <p:nvPr/>
        </p:nvSpPr>
        <p:spPr>
          <a:xfrm>
            <a:off x="9365226" y="3970830"/>
            <a:ext cx="570271" cy="822305"/>
          </a:xfrm>
          <a:prstGeom prst="ellipse">
            <a:avLst/>
          </a:prstGeom>
          <a:noFill/>
          <a:ln>
            <a:solidFill>
              <a:srgbClr val="1A9F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  <a:latin typeface="Work Sans ExtraBold" panose="00000900000000000000" pitchFamily="50" charset="0"/>
              </a:rPr>
              <a:t>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ABBDA595-F86F-4839-98F1-C345B1D3F112}"/>
              </a:ext>
            </a:extLst>
          </p:cNvPr>
          <p:cNvSpPr txBox="1"/>
          <p:nvPr/>
        </p:nvSpPr>
        <p:spPr>
          <a:xfrm>
            <a:off x="7959214" y="5914103"/>
            <a:ext cx="570271" cy="822305"/>
          </a:xfrm>
          <a:prstGeom prst="ellipse">
            <a:avLst/>
          </a:prstGeom>
          <a:noFill/>
          <a:ln>
            <a:solidFill>
              <a:srgbClr val="1A9F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  <a:latin typeface="Work Sans ExtraBold" panose="00000900000000000000" pitchFamily="50" charset="0"/>
              </a:rPr>
              <a:t>4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0C917322-C9B1-48F0-BB65-416C36658650}"/>
              </a:ext>
            </a:extLst>
          </p:cNvPr>
          <p:cNvSpPr txBox="1"/>
          <p:nvPr/>
        </p:nvSpPr>
        <p:spPr>
          <a:xfrm>
            <a:off x="3861619" y="5815781"/>
            <a:ext cx="570271" cy="822305"/>
          </a:xfrm>
          <a:prstGeom prst="ellipse">
            <a:avLst/>
          </a:prstGeom>
          <a:noFill/>
          <a:ln>
            <a:solidFill>
              <a:srgbClr val="1A9F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  <a:latin typeface="Work Sans ExtraBold" panose="00000900000000000000" pitchFamily="50" charset="0"/>
              </a:rPr>
              <a:t>5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ED9F392-76B9-43F4-8EA6-B6336FE19DCC}"/>
              </a:ext>
            </a:extLst>
          </p:cNvPr>
          <p:cNvSpPr txBox="1"/>
          <p:nvPr/>
        </p:nvSpPr>
        <p:spPr>
          <a:xfrm>
            <a:off x="2403987" y="3970830"/>
            <a:ext cx="570271" cy="822305"/>
          </a:xfrm>
          <a:prstGeom prst="ellipse">
            <a:avLst/>
          </a:prstGeom>
          <a:noFill/>
          <a:ln>
            <a:solidFill>
              <a:srgbClr val="1A9F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  <a:latin typeface="Work Sans ExtraBold" panose="00000900000000000000" pitchFamily="50" charset="0"/>
              </a:rPr>
              <a:t>6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4A89E54-2D7D-411D-83F0-7CBC377AD3B2}"/>
              </a:ext>
            </a:extLst>
          </p:cNvPr>
          <p:cNvSpPr txBox="1"/>
          <p:nvPr/>
        </p:nvSpPr>
        <p:spPr>
          <a:xfrm>
            <a:off x="2403987" y="2004362"/>
            <a:ext cx="570271" cy="822305"/>
          </a:xfrm>
          <a:prstGeom prst="ellipse">
            <a:avLst/>
          </a:prstGeom>
          <a:noFill/>
          <a:ln>
            <a:solidFill>
              <a:srgbClr val="1A9F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  <a:latin typeface="Work Sans ExtraBold" panose="00000900000000000000" pitchFamily="50" charset="0"/>
              </a:rPr>
              <a:t>7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193A2D92-78A5-4E29-A3D8-54D1332F6593}"/>
              </a:ext>
            </a:extLst>
          </p:cNvPr>
          <p:cNvSpPr txBox="1"/>
          <p:nvPr/>
        </p:nvSpPr>
        <p:spPr>
          <a:xfrm>
            <a:off x="4079777" y="547193"/>
            <a:ext cx="570271" cy="822305"/>
          </a:xfrm>
          <a:prstGeom prst="ellipse">
            <a:avLst/>
          </a:prstGeom>
          <a:noFill/>
          <a:ln>
            <a:solidFill>
              <a:srgbClr val="1A9F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prstClr val="black"/>
                </a:solidFill>
                <a:latin typeface="Work Sans ExtraBold" panose="00000900000000000000" pitchFamily="50" charset="0"/>
              </a:rPr>
              <a:t>8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527711" y="-72081"/>
            <a:ext cx="7367020" cy="1009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78678" lvl="1" indent="-457189">
              <a:lnSpc>
                <a:spcPct val="120000"/>
              </a:lnSpc>
              <a:spcBef>
                <a:spcPts val="800"/>
              </a:spcBef>
              <a:buClr>
                <a:schemeClr val="tx1"/>
              </a:buClr>
              <a:tabLst>
                <a:tab pos="261921" algn="l"/>
              </a:tabLst>
            </a:pPr>
            <a:r>
              <a:rPr lang="fr-FR" sz="2667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Approche de mise en œuvre</a:t>
            </a:r>
          </a:p>
          <a:p>
            <a:pPr marL="1078678" lvl="1" indent="-457189">
              <a:lnSpc>
                <a:spcPct val="120000"/>
              </a:lnSpc>
              <a:spcBef>
                <a:spcPts val="800"/>
              </a:spcBef>
              <a:buClr>
                <a:schemeClr val="tx1"/>
              </a:buClr>
              <a:tabLst>
                <a:tab pos="261921" algn="l"/>
              </a:tabLst>
            </a:pPr>
            <a:endParaRPr lang="fr-FR" sz="1867" dirty="0"/>
          </a:p>
        </p:txBody>
      </p:sp>
    </p:spTree>
    <p:extLst>
      <p:ext uri="{BB962C8B-B14F-4D97-AF65-F5344CB8AC3E}">
        <p14:creationId xmlns:p14="http://schemas.microsoft.com/office/powerpoint/2010/main" val="374797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3476</TotalTime>
  <Words>1244</Words>
  <Application>Microsoft Office PowerPoint</Application>
  <PresentationFormat>Grand écran</PresentationFormat>
  <Paragraphs>176</Paragraphs>
  <Slides>15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Calibri</vt:lpstr>
      <vt:lpstr>Calibri Light</vt:lpstr>
      <vt:lpstr>Cambria</vt:lpstr>
      <vt:lpstr>Wingdings</vt:lpstr>
      <vt:lpstr>Work Sans ExtraBold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Les étapes à suivre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19ème Assemblée Générale  Annuelle</dc:title>
  <dc:creator>Arsene</dc:creator>
  <cp:lastModifiedBy>Myriam BENHAMOU</cp:lastModifiedBy>
  <cp:revision>247</cp:revision>
  <dcterms:modified xsi:type="dcterms:W3CDTF">2021-10-21T09:00:48Z</dcterms:modified>
</cp:coreProperties>
</file>