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7"/>
  </p:notesMasterIdLst>
  <p:sldIdLst>
    <p:sldId id="256" r:id="rId2"/>
    <p:sldId id="257" r:id="rId3"/>
    <p:sldId id="258" r:id="rId4"/>
    <p:sldId id="298" r:id="rId5"/>
    <p:sldId id="291" r:id="rId6"/>
    <p:sldId id="288" r:id="rId7"/>
    <p:sldId id="299" r:id="rId8"/>
    <p:sldId id="289" r:id="rId9"/>
    <p:sldId id="292" r:id="rId10"/>
    <p:sldId id="300" r:id="rId11"/>
    <p:sldId id="273" r:id="rId12"/>
    <p:sldId id="274" r:id="rId13"/>
    <p:sldId id="285" r:id="rId14"/>
    <p:sldId id="275" r:id="rId15"/>
    <p:sldId id="27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RHSUP MDM Madagascar Antananarivo" initials="SMMA" lastIdx="6" clrIdx="0">
    <p:extLst>
      <p:ext uri="{19B8F6BF-5375-455C-9EA6-DF929625EA0E}">
        <p15:presenceInfo xmlns:p15="http://schemas.microsoft.com/office/powerpoint/2012/main" userId="S::srhsup.antananarivo.madagascar@medecinsdumonde.net::a16f4b4e-de21-4bdd-80b9-71da8e48d2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79648" autoAdjust="0"/>
  </p:normalViewPr>
  <p:slideViewPr>
    <p:cSldViewPr snapToGrid="0">
      <p:cViewPr varScale="1">
        <p:scale>
          <a:sx n="68" d="100"/>
          <a:sy n="68" d="100"/>
        </p:scale>
        <p:origin x="1128" y="62"/>
      </p:cViewPr>
      <p:guideLst/>
    </p:cSldViewPr>
  </p:slideViewPr>
  <p:outlineViewPr>
    <p:cViewPr>
      <p:scale>
        <a:sx n="33" d="100"/>
        <a:sy n="33" d="100"/>
      </p:scale>
      <p:origin x="0" y="-6413"/>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8D6390-5FEB-4E45-9720-10B77A31B419}" type="datetimeFigureOut">
              <a:rPr lang="fr-FR" smtClean="0"/>
              <a:t>20/10/2021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FB31AC-A322-4345-B1B4-526B4C8F6576}" type="slidenum">
              <a:rPr lang="fr-FR" smtClean="0"/>
              <a:t>‹N°›</a:t>
            </a:fld>
            <a:endParaRPr lang="fr-FR"/>
          </a:p>
        </p:txBody>
      </p:sp>
    </p:spTree>
    <p:extLst>
      <p:ext uri="{BB962C8B-B14F-4D97-AF65-F5344CB8AC3E}">
        <p14:creationId xmlns:p14="http://schemas.microsoft.com/office/powerpoint/2010/main" val="1650946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Axé sur  </a:t>
            </a:r>
            <a:r>
              <a:rPr lang="fr-FR" dirty="0" err="1"/>
              <a:t>sur</a:t>
            </a:r>
            <a:r>
              <a:rPr lang="fr-FR" dirty="0"/>
              <a:t> la Santé Sexuelle Droit et Genre (SSDG) a été mené pour mobiliser les communautés autour de la santé sexuelle et reproductive, pour améliorer l’acceptabilité et l’accessibilité des jeunes et des femmes aux services de santé, en particulier dans le domaine de la santé sexuelle et de la reproduction.</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C9FB31AC-A322-4345-B1B4-526B4C8F6576}" type="slidenum">
              <a:rPr lang="fr-FR" smtClean="0"/>
              <a:t>2</a:t>
            </a:fld>
            <a:endParaRPr lang="fr-FR"/>
          </a:p>
        </p:txBody>
      </p:sp>
    </p:spTree>
    <p:extLst>
      <p:ext uri="{BB962C8B-B14F-4D97-AF65-F5344CB8AC3E}">
        <p14:creationId xmlns:p14="http://schemas.microsoft.com/office/powerpoint/2010/main" val="320263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Malgré cela, les pratiques clandestines de l’avortement ne cessent de se multiplier, notamment durant le confinement lié à la Covid-19 l’année dernière</a:t>
            </a:r>
          </a:p>
          <a:p>
            <a:r>
              <a:rPr lang="fr-FR" dirty="0"/>
              <a:t>Les articles 22 et 23 sur l’interruption médicale de grossesse ont été supprimés de la proposition de loi y afférente. Les sénateurs ont avancés à l’époque que l’avortement n’est pas conforme à la culture malagasy. Ainsi, l’interruption volontaire de grossesse (IVG) reste punie par la Loi, même en cas de viol, inceste ou pour des raisons médicales. D’ailleurs, l’article 28 de la loi N° 2017-043 souligne que désormais, « toute personne physique qui aura pratiqué l’interruption de la grossesse pour motif médical au mépris des conditions prévues par la loi sera punie par les peines prévues par le Code pénal, dans son article 317 ».</a:t>
            </a:r>
          </a:p>
          <a:p>
            <a:endParaRPr lang="fr-FR" dirty="0"/>
          </a:p>
        </p:txBody>
      </p:sp>
      <p:sp>
        <p:nvSpPr>
          <p:cNvPr id="4" name="Espace réservé du numéro de diapositive 3"/>
          <p:cNvSpPr>
            <a:spLocks noGrp="1"/>
          </p:cNvSpPr>
          <p:nvPr>
            <p:ph type="sldNum" sz="quarter" idx="5"/>
          </p:nvPr>
        </p:nvSpPr>
        <p:spPr/>
        <p:txBody>
          <a:bodyPr/>
          <a:lstStyle/>
          <a:p>
            <a:fld id="{C9FB31AC-A322-4345-B1B4-526B4C8F6576}" type="slidenum">
              <a:rPr lang="fr-FR" smtClean="0"/>
              <a:t>5</a:t>
            </a:fld>
            <a:endParaRPr lang="fr-FR"/>
          </a:p>
        </p:txBody>
      </p:sp>
    </p:spTree>
    <p:extLst>
      <p:ext uri="{BB962C8B-B14F-4D97-AF65-F5344CB8AC3E}">
        <p14:creationId xmlns:p14="http://schemas.microsoft.com/office/powerpoint/2010/main" val="3246695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Car notre projet répondent à des réels </a:t>
            </a:r>
            <a:r>
              <a:rPr lang="fr-FR" dirty="0" err="1"/>
              <a:t>bésoins</a:t>
            </a:r>
            <a:r>
              <a:rPr lang="fr-FR" dirty="0"/>
              <a:t> communautaires et en adéquation avec la stratégie National </a:t>
            </a:r>
          </a:p>
        </p:txBody>
      </p:sp>
      <p:sp>
        <p:nvSpPr>
          <p:cNvPr id="4" name="Espace réservé du numéro de diapositive 3"/>
          <p:cNvSpPr>
            <a:spLocks noGrp="1"/>
          </p:cNvSpPr>
          <p:nvPr>
            <p:ph type="sldNum" sz="quarter" idx="5"/>
          </p:nvPr>
        </p:nvSpPr>
        <p:spPr/>
        <p:txBody>
          <a:bodyPr/>
          <a:lstStyle/>
          <a:p>
            <a:fld id="{C9FB31AC-A322-4345-B1B4-526B4C8F6576}" type="slidenum">
              <a:rPr lang="fr-FR" smtClean="0"/>
              <a:t>6</a:t>
            </a:fld>
            <a:endParaRPr lang="fr-FR"/>
          </a:p>
        </p:txBody>
      </p:sp>
    </p:spTree>
    <p:extLst>
      <p:ext uri="{BB962C8B-B14F-4D97-AF65-F5344CB8AC3E}">
        <p14:creationId xmlns:p14="http://schemas.microsoft.com/office/powerpoint/2010/main" val="3917638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Afin de valorise l’approche communautaire mener par MFPF dans le projet PASMI avec la collaboration du plateforme </a:t>
            </a:r>
            <a:r>
              <a:rPr lang="fr-FR" dirty="0" err="1"/>
              <a:t>elsa</a:t>
            </a:r>
            <a:r>
              <a:rPr lang="fr-FR" dirty="0"/>
              <a:t>, Nous avons conçus un livret de capitalisation intitulé « nos </a:t>
            </a:r>
            <a:r>
              <a:rPr lang="fr-FR" dirty="0" err="1"/>
              <a:t>droi</a:t>
            </a:r>
            <a:r>
              <a:rPr lang="fr-FR" dirty="0"/>
              <a:t> nos choix » qui résume tous nos activités dans le projet,</a:t>
            </a:r>
          </a:p>
          <a:p>
            <a:r>
              <a:rPr lang="fr-FR" dirty="0"/>
              <a:t>Il a connue un succès fou dans le pays et aussi à l’international; nous avons encore reçus une demande d’exemplaire jusque maintenant:</a:t>
            </a:r>
          </a:p>
          <a:p>
            <a:r>
              <a:rPr lang="fr-FR" dirty="0"/>
              <a:t> et ont peut dire l’objectif de la création de cette livré est atteint  car nous sommes connue internationalement après la publication </a:t>
            </a:r>
          </a:p>
          <a:p>
            <a:r>
              <a:rPr lang="fr-FR" dirty="0"/>
              <a:t> certains ONG/ projet s’inspirer nos approche notamment le groupe de parole </a:t>
            </a:r>
          </a:p>
        </p:txBody>
      </p:sp>
      <p:sp>
        <p:nvSpPr>
          <p:cNvPr id="4" name="Espace réservé du numéro de diapositive 3"/>
          <p:cNvSpPr>
            <a:spLocks noGrp="1"/>
          </p:cNvSpPr>
          <p:nvPr>
            <p:ph type="sldNum" sz="quarter" idx="5"/>
          </p:nvPr>
        </p:nvSpPr>
        <p:spPr/>
        <p:txBody>
          <a:bodyPr/>
          <a:lstStyle/>
          <a:p>
            <a:fld id="{C9FB31AC-A322-4345-B1B4-526B4C8F6576}" type="slidenum">
              <a:rPr lang="fr-FR" smtClean="0"/>
              <a:t>9</a:t>
            </a:fld>
            <a:endParaRPr lang="fr-FR"/>
          </a:p>
        </p:txBody>
      </p:sp>
    </p:spTree>
    <p:extLst>
      <p:ext uri="{BB962C8B-B14F-4D97-AF65-F5344CB8AC3E}">
        <p14:creationId xmlns:p14="http://schemas.microsoft.com/office/powerpoint/2010/main" val="1997586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intervention communautaires mener par MMPF sont efficaces car: </a:t>
            </a:r>
          </a:p>
        </p:txBody>
      </p:sp>
      <p:sp>
        <p:nvSpPr>
          <p:cNvPr id="4" name="Espace réservé du numéro de diapositive 3"/>
          <p:cNvSpPr>
            <a:spLocks noGrp="1"/>
          </p:cNvSpPr>
          <p:nvPr>
            <p:ph type="sldNum" sz="quarter" idx="5"/>
          </p:nvPr>
        </p:nvSpPr>
        <p:spPr/>
        <p:txBody>
          <a:bodyPr/>
          <a:lstStyle/>
          <a:p>
            <a:fld id="{C9FB31AC-A322-4345-B1B4-526B4C8F6576}" type="slidenum">
              <a:rPr lang="fr-FR" smtClean="0"/>
              <a:t>11</a:t>
            </a:fld>
            <a:endParaRPr lang="fr-FR"/>
          </a:p>
        </p:txBody>
      </p:sp>
    </p:spTree>
    <p:extLst>
      <p:ext uri="{BB962C8B-B14F-4D97-AF65-F5344CB8AC3E}">
        <p14:creationId xmlns:p14="http://schemas.microsoft.com/office/powerpoint/2010/main" val="1846894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FB31AC-A322-4345-B1B4-526B4C8F6576}" type="slidenum">
              <a:rPr lang="fr-FR" smtClean="0"/>
              <a:t>12</a:t>
            </a:fld>
            <a:endParaRPr lang="fr-FR"/>
          </a:p>
        </p:txBody>
      </p:sp>
    </p:spTree>
    <p:extLst>
      <p:ext uri="{BB962C8B-B14F-4D97-AF65-F5344CB8AC3E}">
        <p14:creationId xmlns:p14="http://schemas.microsoft.com/office/powerpoint/2010/main" val="2095336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FB31AC-A322-4345-B1B4-526B4C8F6576}" type="slidenum">
              <a:rPr lang="fr-FR" smtClean="0"/>
              <a:t>13</a:t>
            </a:fld>
            <a:endParaRPr lang="fr-FR"/>
          </a:p>
        </p:txBody>
      </p:sp>
    </p:spTree>
    <p:extLst>
      <p:ext uri="{BB962C8B-B14F-4D97-AF65-F5344CB8AC3E}">
        <p14:creationId xmlns:p14="http://schemas.microsoft.com/office/powerpoint/2010/main" val="372802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586B75A-687E-405C-8A0B-8D00578BA2C3}" type="datetimeFigureOut">
              <a:rPr lang="en-US" dirty="0"/>
              <a:pPr/>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10/20/2021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10/20/2021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10/20/2021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fld id="{5586B75A-687E-405C-8A0B-8D00578BA2C3}" type="datetimeFigureOut">
              <a:rPr lang="en-US" dirty="0"/>
              <a:pPr/>
              <a:t>10/20/2021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fld id="{5586B75A-687E-405C-8A0B-8D00578BA2C3}" type="datetimeFigureOut">
              <a:rPr lang="en-US" dirty="0"/>
              <a:pPr/>
              <a:t>10/20/2021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10/20/2021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1">
            <a:extLst>
              <a:ext uri="{FF2B5EF4-FFF2-40B4-BE49-F238E27FC236}">
                <a16:creationId xmlns:a16="http://schemas.microsoft.com/office/drawing/2014/main" id="{8869841E-71E7-4F51-8E6F-5E8A5E375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e image contenant personne&#10;&#10;Description générée automatiquement">
            <a:extLst>
              <a:ext uri="{FF2B5EF4-FFF2-40B4-BE49-F238E27FC236}">
                <a16:creationId xmlns:a16="http://schemas.microsoft.com/office/drawing/2014/main" id="{4EA49B8E-AC9D-41BE-8762-AF8998058E76}"/>
              </a:ext>
            </a:extLst>
          </p:cNvPr>
          <p:cNvPicPr>
            <a:picLocks noChangeAspect="1"/>
          </p:cNvPicPr>
          <p:nvPr/>
        </p:nvPicPr>
        <p:blipFill rotWithShape="1">
          <a:blip r:embed="rId2"/>
          <a:srcRect t="2990" r="9092" b="8823"/>
          <a:stretch/>
        </p:blipFill>
        <p:spPr>
          <a:xfrm>
            <a:off x="20" y="-1"/>
            <a:ext cx="12188932" cy="6858000"/>
          </a:xfrm>
          <a:prstGeom prst="rect">
            <a:avLst/>
          </a:prstGeom>
        </p:spPr>
      </p:pic>
      <p:sp>
        <p:nvSpPr>
          <p:cNvPr id="34" name="Rectangle 33">
            <a:extLst>
              <a:ext uri="{FF2B5EF4-FFF2-40B4-BE49-F238E27FC236}">
                <a16:creationId xmlns:a16="http://schemas.microsoft.com/office/drawing/2014/main" id="{594B067E-A161-4B29-A8FA-FEEB1944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BC1EB8A8-DE5C-487A-943F-BEEF16F736B9}"/>
              </a:ext>
            </a:extLst>
          </p:cNvPr>
          <p:cNvSpPr>
            <a:spLocks noGrp="1"/>
          </p:cNvSpPr>
          <p:nvPr>
            <p:ph type="ctrTitle"/>
          </p:nvPr>
        </p:nvSpPr>
        <p:spPr>
          <a:xfrm>
            <a:off x="643467" y="1298448"/>
            <a:ext cx="3685070" cy="3255264"/>
          </a:xfrm>
        </p:spPr>
        <p:txBody>
          <a:bodyPr>
            <a:normAutofit/>
          </a:bodyPr>
          <a:lstStyle/>
          <a:p>
            <a:r>
              <a:rPr lang="fr-FR" sz="3200" b="1" dirty="0">
                <a:latin typeface="Aharoni" panose="02010803020104030203" pitchFamily="2" charset="-79"/>
                <a:cs typeface="Aharoni" panose="02010803020104030203" pitchFamily="2" charset="-79"/>
              </a:rPr>
              <a:t>Plaidoyer et capitalisation : </a:t>
            </a:r>
            <a:br>
              <a:rPr lang="fr-FR" sz="3200" b="1" dirty="0">
                <a:latin typeface="Aharoni" panose="02010803020104030203" pitchFamily="2" charset="-79"/>
                <a:cs typeface="Aharoni" panose="02010803020104030203" pitchFamily="2" charset="-79"/>
              </a:rPr>
            </a:br>
            <a:r>
              <a:rPr lang="fr-FR" sz="3200" b="1" dirty="0">
                <a:latin typeface="Aharoni" panose="02010803020104030203" pitchFamily="2" charset="-79"/>
                <a:cs typeface="Aharoni" panose="02010803020104030203" pitchFamily="2" charset="-79"/>
              </a:rPr>
              <a:t>2 exemples de valorisation de l’expertise communautaire</a:t>
            </a:r>
            <a:br>
              <a:rPr lang="fr-FR" sz="3400" dirty="0"/>
            </a:br>
            <a:r>
              <a:rPr lang="fr-FR" sz="3400" dirty="0"/>
              <a:t> </a:t>
            </a:r>
          </a:p>
        </p:txBody>
      </p:sp>
      <p:sp>
        <p:nvSpPr>
          <p:cNvPr id="3" name="Sous-titre 2">
            <a:extLst>
              <a:ext uri="{FF2B5EF4-FFF2-40B4-BE49-F238E27FC236}">
                <a16:creationId xmlns:a16="http://schemas.microsoft.com/office/drawing/2014/main" id="{E9B09C90-EF8B-4C62-B3DC-63AE98DBB93A}"/>
              </a:ext>
            </a:extLst>
          </p:cNvPr>
          <p:cNvSpPr>
            <a:spLocks noGrp="1"/>
          </p:cNvSpPr>
          <p:nvPr>
            <p:ph type="subTitle" idx="1"/>
          </p:nvPr>
        </p:nvSpPr>
        <p:spPr>
          <a:xfrm>
            <a:off x="643467" y="4670246"/>
            <a:ext cx="3685069" cy="914400"/>
          </a:xfrm>
        </p:spPr>
        <p:txBody>
          <a:bodyPr>
            <a:normAutofit/>
          </a:bodyPr>
          <a:lstStyle/>
          <a:p>
            <a:r>
              <a:rPr lang="fr-FR" sz="2000" b="1" dirty="0"/>
              <a:t>MOUVEMENT MALAGASY  POUR LE PLANNING FAMILIALE ( MMPF)</a:t>
            </a:r>
          </a:p>
          <a:p>
            <a:endParaRPr lang="fr-FR" sz="2000" dirty="0"/>
          </a:p>
        </p:txBody>
      </p:sp>
      <p:sp>
        <p:nvSpPr>
          <p:cNvPr id="36" name="Rectangle 35">
            <a:extLst>
              <a:ext uri="{FF2B5EF4-FFF2-40B4-BE49-F238E27FC236}">
                <a16:creationId xmlns:a16="http://schemas.microsoft.com/office/drawing/2014/main" id="{C20C741F-0826-4AB6-A92E-AB4EB5021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6267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22951B-AB25-45E0-B9A5-B09C16DA9504}"/>
              </a:ext>
            </a:extLst>
          </p:cNvPr>
          <p:cNvSpPr>
            <a:spLocks noGrp="1"/>
          </p:cNvSpPr>
          <p:nvPr>
            <p:ph type="title"/>
          </p:nvPr>
        </p:nvSpPr>
        <p:spPr/>
        <p:txBody>
          <a:bodyPr/>
          <a:lstStyle/>
          <a:p>
            <a:r>
              <a:rPr lang="fr-FR" dirty="0"/>
              <a:t>Valorisation du livre</a:t>
            </a:r>
          </a:p>
        </p:txBody>
      </p:sp>
      <p:sp>
        <p:nvSpPr>
          <p:cNvPr id="3" name="Espace réservé du contenu 2">
            <a:extLst>
              <a:ext uri="{FF2B5EF4-FFF2-40B4-BE49-F238E27FC236}">
                <a16:creationId xmlns:a16="http://schemas.microsoft.com/office/drawing/2014/main" id="{64A96FC6-72C8-4BD7-B81D-301FB9E22102}"/>
              </a:ext>
            </a:extLst>
          </p:cNvPr>
          <p:cNvSpPr>
            <a:spLocks noGrp="1"/>
          </p:cNvSpPr>
          <p:nvPr>
            <p:ph idx="1"/>
          </p:nvPr>
        </p:nvSpPr>
        <p:spPr/>
        <p:txBody>
          <a:bodyPr>
            <a:normAutofit/>
          </a:bodyPr>
          <a:lstStyle/>
          <a:p>
            <a:r>
              <a:rPr lang="fr-FR" sz="2400" dirty="0"/>
              <a:t>Publication du livret et diffusions papier (notamment via Plateforme ELSA)</a:t>
            </a:r>
          </a:p>
          <a:p>
            <a:r>
              <a:rPr lang="fr-FR" sz="2400" dirty="0"/>
              <a:t>Promotion sur plusieurs sites internet</a:t>
            </a:r>
          </a:p>
          <a:p>
            <a:r>
              <a:rPr lang="fr-FR" sz="2400" dirty="0"/>
              <a:t>Présentation de livret de capitalisation dans l’AFRAVIH 2018</a:t>
            </a:r>
          </a:p>
          <a:p>
            <a:endParaRPr lang="fr-FR" sz="2400" dirty="0"/>
          </a:p>
          <a:p>
            <a:pPr marL="0" indent="0">
              <a:buNone/>
            </a:pPr>
            <a:r>
              <a:rPr lang="fr-FR" sz="2400" u="sng" dirty="0"/>
              <a:t>Résultats</a:t>
            </a:r>
            <a:r>
              <a:rPr lang="fr-FR" sz="2400" dirty="0"/>
              <a:t> : </a:t>
            </a:r>
          </a:p>
          <a:p>
            <a:r>
              <a:rPr lang="fr-FR" sz="2400" dirty="0"/>
              <a:t>Beaucoup d’ONG ont appelé pour se renseigner sur nos activités</a:t>
            </a:r>
          </a:p>
          <a:p>
            <a:r>
              <a:rPr lang="fr-FR" sz="2400" dirty="0"/>
              <a:t>Certaines se sont inspirées pour réaliser leur approche communautaire (Exemple : MDM Madagascar, projet SSR Jeunes – système de groupes de parole)</a:t>
            </a:r>
          </a:p>
          <a:p>
            <a:endParaRPr lang="fr-FR" sz="2400" dirty="0"/>
          </a:p>
        </p:txBody>
      </p:sp>
    </p:spTree>
    <p:extLst>
      <p:ext uri="{BB962C8B-B14F-4D97-AF65-F5344CB8AC3E}">
        <p14:creationId xmlns:p14="http://schemas.microsoft.com/office/powerpoint/2010/main" val="3156807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9">
            <a:extLst>
              <a:ext uri="{FF2B5EF4-FFF2-40B4-BE49-F238E27FC236}">
                <a16:creationId xmlns:a16="http://schemas.microsoft.com/office/drawing/2014/main" id="{5611A2E7-2DD9-4555-928A-894EC79E0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D4B07B14-0E79-43E8-82EC-B8F52D8E3385}"/>
              </a:ext>
            </a:extLst>
          </p:cNvPr>
          <p:cNvPicPr>
            <a:picLocks noChangeAspect="1"/>
          </p:cNvPicPr>
          <p:nvPr/>
        </p:nvPicPr>
        <p:blipFill rotWithShape="1">
          <a:blip r:embed="rId3">
            <a:duotone>
              <a:prstClr val="black"/>
              <a:schemeClr val="tx2">
                <a:tint val="45000"/>
                <a:satMod val="400000"/>
              </a:schemeClr>
            </a:duotone>
          </a:blip>
          <a:srcRect t="23372" r="9092" b="1"/>
          <a:stretch/>
        </p:blipFill>
        <p:spPr>
          <a:xfrm>
            <a:off x="20" y="1"/>
            <a:ext cx="12188932" cy="6858000"/>
          </a:xfrm>
          <a:prstGeom prst="rect">
            <a:avLst/>
          </a:prstGeom>
        </p:spPr>
      </p:pic>
      <p:sp>
        <p:nvSpPr>
          <p:cNvPr id="32" name="Rectangle 31">
            <a:extLst>
              <a:ext uri="{FF2B5EF4-FFF2-40B4-BE49-F238E27FC236}">
                <a16:creationId xmlns:a16="http://schemas.microsoft.com/office/drawing/2014/main" id="{2BA98C34-AC1D-4AEE-8074-7A190172E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713CA208-B631-4B56-B800-51DE7A85EBA3}"/>
              </a:ext>
            </a:extLst>
          </p:cNvPr>
          <p:cNvSpPr>
            <a:spLocks noGrp="1"/>
          </p:cNvSpPr>
          <p:nvPr>
            <p:ph type="title"/>
          </p:nvPr>
        </p:nvSpPr>
        <p:spPr>
          <a:xfrm>
            <a:off x="289248" y="1123837"/>
            <a:ext cx="6451110" cy="1255469"/>
          </a:xfrm>
        </p:spPr>
        <p:txBody>
          <a:bodyPr>
            <a:normAutofit fontScale="90000"/>
          </a:bodyPr>
          <a:lstStyle/>
          <a:p>
            <a:r>
              <a:rPr lang="fr-FR" dirty="0" err="1"/>
              <a:t>Temoignage</a:t>
            </a:r>
            <a:r>
              <a:rPr lang="fr-FR" dirty="0"/>
              <a:t> dans le livret de capitalisation </a:t>
            </a:r>
            <a:br>
              <a:rPr lang="fr-FR" dirty="0"/>
            </a:br>
            <a:r>
              <a:rPr lang="fr-FR" dirty="0"/>
              <a:t> </a:t>
            </a:r>
          </a:p>
        </p:txBody>
      </p:sp>
      <p:sp>
        <p:nvSpPr>
          <p:cNvPr id="3" name="Espace réservé du contenu 2">
            <a:extLst>
              <a:ext uri="{FF2B5EF4-FFF2-40B4-BE49-F238E27FC236}">
                <a16:creationId xmlns:a16="http://schemas.microsoft.com/office/drawing/2014/main" id="{C440F05B-76C2-4028-9A8B-AAD409ACB5AA}"/>
              </a:ext>
            </a:extLst>
          </p:cNvPr>
          <p:cNvSpPr>
            <a:spLocks noGrp="1"/>
          </p:cNvSpPr>
          <p:nvPr>
            <p:ph idx="1"/>
          </p:nvPr>
        </p:nvSpPr>
        <p:spPr>
          <a:xfrm>
            <a:off x="289248" y="2020711"/>
            <a:ext cx="6451109" cy="3984978"/>
          </a:xfrm>
        </p:spPr>
        <p:txBody>
          <a:bodyPr anchor="t">
            <a:normAutofit fontScale="92500" lnSpcReduction="20000"/>
          </a:bodyPr>
          <a:lstStyle/>
          <a:p>
            <a:pPr>
              <a:buFont typeface="Arial" panose="020B0604020202020204" pitchFamily="34" charset="0"/>
              <a:buChar char="•"/>
            </a:pPr>
            <a:r>
              <a:rPr lang="fr-FR" sz="1800" dirty="0">
                <a:solidFill>
                  <a:srgbClr val="FFFFFF"/>
                </a:solidFill>
              </a:rPr>
              <a:t>Participe à la libération de la parole sur la santé sexuelle droit et genre </a:t>
            </a:r>
          </a:p>
          <a:p>
            <a:r>
              <a:rPr lang="fr-FR" sz="1800" dirty="0">
                <a:solidFill>
                  <a:srgbClr val="FFFFFF"/>
                </a:solidFill>
              </a:rPr>
              <a:t>Evolution positive des connaissances des acteurs communautaires: </a:t>
            </a:r>
          </a:p>
          <a:p>
            <a:r>
              <a:rPr lang="fr-FR" sz="1800" dirty="0">
                <a:solidFill>
                  <a:srgbClr val="FFFFFF"/>
                </a:solidFill>
              </a:rPr>
              <a:t>« Nos vies ont changé, nous avons des expériences positives au sein de nos couples respectifs. Nous sommes même reconnues par les taxis-brousse. On nous appelle “SSDG” …. nous voulons créer une associa- </a:t>
            </a:r>
            <a:r>
              <a:rPr lang="fr-FR" sz="1800" dirty="0" err="1">
                <a:solidFill>
                  <a:srgbClr val="FFFFFF"/>
                </a:solidFill>
              </a:rPr>
              <a:t>tion</a:t>
            </a:r>
            <a:r>
              <a:rPr lang="fr-FR" sz="1800" dirty="0">
                <a:solidFill>
                  <a:srgbClr val="FFFFFF"/>
                </a:solidFill>
              </a:rPr>
              <a:t> de femmes. »</a:t>
            </a:r>
          </a:p>
          <a:p>
            <a:r>
              <a:rPr lang="fr-FR" sz="1800" dirty="0">
                <a:solidFill>
                  <a:srgbClr val="FFFFFF"/>
                </a:solidFill>
              </a:rPr>
              <a:t>Alfa &amp; </a:t>
            </a:r>
            <a:r>
              <a:rPr lang="fr-FR" sz="1800" dirty="0" err="1">
                <a:solidFill>
                  <a:srgbClr val="FFFFFF"/>
                </a:solidFill>
              </a:rPr>
              <a:t>Ony</a:t>
            </a:r>
            <a:r>
              <a:rPr lang="fr-FR" sz="1800" dirty="0">
                <a:solidFill>
                  <a:srgbClr val="FFFFFF"/>
                </a:solidFill>
              </a:rPr>
              <a:t> « formatrice de district </a:t>
            </a:r>
          </a:p>
          <a:p>
            <a:r>
              <a:rPr lang="fr-FR" sz="1800" dirty="0">
                <a:solidFill>
                  <a:srgbClr val="FFFFFF"/>
                </a:solidFill>
              </a:rPr>
              <a:t>« Avant je ne savais pas ce qu’était la santé sexuelle, je ne connaissais pas mes droits et plus encore, je ne savais pas ce qu’était le genre. C’est pour cela que j’aime partager et aborder ces 3 thèmes pour sensibiliser mon entourage; Le thème de la planification familiale est aussi très important, je veux que les gens, surtout les hommes comme moi, soient convaincus de son importance dans leurs vies. »</a:t>
            </a:r>
          </a:p>
          <a:p>
            <a:r>
              <a:rPr lang="fr-FR" sz="1800" dirty="0">
                <a:solidFill>
                  <a:srgbClr val="FFFFFF"/>
                </a:solidFill>
              </a:rPr>
              <a:t>Tiana </a:t>
            </a:r>
            <a:r>
              <a:rPr lang="fr-FR" sz="1800" dirty="0" err="1">
                <a:solidFill>
                  <a:srgbClr val="FFFFFF"/>
                </a:solidFill>
              </a:rPr>
              <a:t>ernestes</a:t>
            </a:r>
            <a:r>
              <a:rPr lang="fr-FR" sz="1800" dirty="0">
                <a:solidFill>
                  <a:srgbClr val="FFFFFF"/>
                </a:solidFill>
              </a:rPr>
              <a:t>  animateur</a:t>
            </a:r>
            <a:r>
              <a:rPr lang="fr-FR" sz="1400" dirty="0">
                <a:solidFill>
                  <a:srgbClr val="FFFFFF"/>
                </a:solidFill>
              </a:rPr>
              <a:t>s </a:t>
            </a:r>
          </a:p>
          <a:p>
            <a:endParaRPr lang="fr-FR" sz="1400" dirty="0">
              <a:solidFill>
                <a:srgbClr val="FFFFFF"/>
              </a:solidFill>
            </a:endParaRPr>
          </a:p>
        </p:txBody>
      </p:sp>
      <p:sp>
        <p:nvSpPr>
          <p:cNvPr id="34" name="Rectangle 33">
            <a:extLst>
              <a:ext uri="{FF2B5EF4-FFF2-40B4-BE49-F238E27FC236}">
                <a16:creationId xmlns:a16="http://schemas.microsoft.com/office/drawing/2014/main" id="{0E96A25A-F57C-45D2-9D6D-87D57CC40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90738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5611A2E7-2DD9-4555-928A-894EC79E0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703C582E-9192-4FCE-B1A5-DA225C75E2E3}"/>
              </a:ext>
            </a:extLst>
          </p:cNvPr>
          <p:cNvPicPr>
            <a:picLocks noChangeAspect="1"/>
          </p:cNvPicPr>
          <p:nvPr/>
        </p:nvPicPr>
        <p:blipFill rotWithShape="1">
          <a:blip r:embed="rId3">
            <a:duotone>
              <a:prstClr val="black"/>
              <a:schemeClr val="tx2">
                <a:tint val="45000"/>
                <a:satMod val="400000"/>
              </a:schemeClr>
            </a:duotone>
          </a:blip>
          <a:srcRect r="2691"/>
          <a:stretch/>
        </p:blipFill>
        <p:spPr>
          <a:xfrm>
            <a:off x="20" y="1"/>
            <a:ext cx="12188932" cy="6858000"/>
          </a:xfrm>
          <a:prstGeom prst="rect">
            <a:avLst/>
          </a:prstGeom>
        </p:spPr>
      </p:pic>
      <p:sp>
        <p:nvSpPr>
          <p:cNvPr id="16" name="Rectangle 10">
            <a:extLst>
              <a:ext uri="{FF2B5EF4-FFF2-40B4-BE49-F238E27FC236}">
                <a16:creationId xmlns:a16="http://schemas.microsoft.com/office/drawing/2014/main" id="{2BA98C34-AC1D-4AEE-8074-7A190172E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63663455-CD9A-4BE7-8B78-51294CBA1489}"/>
              </a:ext>
            </a:extLst>
          </p:cNvPr>
          <p:cNvSpPr>
            <a:spLocks noGrp="1"/>
          </p:cNvSpPr>
          <p:nvPr>
            <p:ph type="title"/>
          </p:nvPr>
        </p:nvSpPr>
        <p:spPr>
          <a:xfrm>
            <a:off x="289248" y="1123837"/>
            <a:ext cx="6451110" cy="1255469"/>
          </a:xfrm>
        </p:spPr>
        <p:txBody>
          <a:bodyPr>
            <a:normAutofit/>
          </a:bodyPr>
          <a:lstStyle/>
          <a:p>
            <a:r>
              <a:rPr lang="fr-FR" dirty="0"/>
              <a:t>Efficacité </a:t>
            </a:r>
          </a:p>
        </p:txBody>
      </p:sp>
      <p:sp>
        <p:nvSpPr>
          <p:cNvPr id="3" name="Espace réservé du contenu 2">
            <a:extLst>
              <a:ext uri="{FF2B5EF4-FFF2-40B4-BE49-F238E27FC236}">
                <a16:creationId xmlns:a16="http://schemas.microsoft.com/office/drawing/2014/main" id="{29129875-F9CF-450F-8BD0-1DDFFBBB5488}"/>
              </a:ext>
            </a:extLst>
          </p:cNvPr>
          <p:cNvSpPr>
            <a:spLocks noGrp="1"/>
          </p:cNvSpPr>
          <p:nvPr>
            <p:ph idx="1"/>
          </p:nvPr>
        </p:nvSpPr>
        <p:spPr>
          <a:xfrm>
            <a:off x="289248" y="2167467"/>
            <a:ext cx="6451109" cy="3815644"/>
          </a:xfrm>
        </p:spPr>
        <p:txBody>
          <a:bodyPr anchor="t">
            <a:normAutofit fontScale="85000" lnSpcReduction="10000"/>
          </a:bodyPr>
          <a:lstStyle/>
          <a:p>
            <a:r>
              <a:rPr lang="fr-FR" sz="1900" dirty="0">
                <a:solidFill>
                  <a:srgbClr val="FFFFFF"/>
                </a:solidFill>
              </a:rPr>
              <a:t>Changement de comportement des participants adolescents, jeune, femme et homme: </a:t>
            </a:r>
          </a:p>
          <a:p>
            <a:r>
              <a:rPr lang="fr-FR" sz="1900" dirty="0">
                <a:solidFill>
                  <a:srgbClr val="FFFFFF"/>
                </a:solidFill>
              </a:rPr>
              <a:t>« Le groupe a changé mon comportement face aux IST : je sais qu’elles peuvent être curables, qu’il faut juste aller au centre de santé… Je sais maintenant que même étant jeune je peux faire le planning et je peux choisir une méthode qui me convient le mieux… Je suis devenue une femme forte… Je ne juge plus personne car j’ai appris que la vie est un choix et que tout le monde peut choisir ce qu’il lui chante. »</a:t>
            </a:r>
          </a:p>
          <a:p>
            <a:r>
              <a:rPr lang="fr-FR" sz="1900" dirty="0">
                <a:solidFill>
                  <a:srgbClr val="FFFFFF"/>
                </a:solidFill>
              </a:rPr>
              <a:t>Membres groupe parole de Fokontany Soavinandriana à </a:t>
            </a:r>
            <a:r>
              <a:rPr lang="fr-FR" sz="1900" dirty="0" err="1">
                <a:solidFill>
                  <a:srgbClr val="FFFFFF"/>
                </a:solidFill>
              </a:rPr>
              <a:t>Ampefy</a:t>
            </a:r>
            <a:endParaRPr lang="fr-FR" sz="1900" dirty="0">
              <a:solidFill>
                <a:srgbClr val="FFFFFF"/>
              </a:solidFill>
            </a:endParaRPr>
          </a:p>
          <a:p>
            <a:r>
              <a:rPr lang="fr-FR" sz="1900" dirty="0">
                <a:solidFill>
                  <a:srgbClr val="FFFFFF"/>
                </a:solidFill>
              </a:rPr>
              <a:t>« Les groupes permettent d’avoir des conseils pratiques sur le droit et le genre et donnent des messages convaincants contre les rumeurs et les fausses croyances sur les méthodes de planification familiale... Dans le groupe, on n’a pas peur d’être jugé… Nous avons compris que la santé n’est pas seulement une affaire de femmes. »</a:t>
            </a:r>
          </a:p>
          <a:p>
            <a:r>
              <a:rPr lang="fr-FR" sz="1900" dirty="0">
                <a:solidFill>
                  <a:srgbClr val="FFFFFF"/>
                </a:solidFill>
              </a:rPr>
              <a:t>Membres groupe de parole  Fokontany </a:t>
            </a:r>
            <a:r>
              <a:rPr lang="fr-FR" sz="1900" dirty="0" err="1">
                <a:solidFill>
                  <a:srgbClr val="FFFFFF"/>
                </a:solidFill>
              </a:rPr>
              <a:t>Mamoladahy</a:t>
            </a:r>
            <a:r>
              <a:rPr lang="fr-FR" sz="1900" dirty="0">
                <a:solidFill>
                  <a:srgbClr val="FFFFFF"/>
                </a:solidFill>
              </a:rPr>
              <a:t> à </a:t>
            </a:r>
            <a:r>
              <a:rPr lang="fr-FR" sz="1900" dirty="0" err="1">
                <a:solidFill>
                  <a:srgbClr val="FFFFFF"/>
                </a:solidFill>
              </a:rPr>
              <a:t>Imerintsiatosika</a:t>
            </a:r>
            <a:endParaRPr lang="fr-FR" sz="1900" dirty="0">
              <a:solidFill>
                <a:srgbClr val="FFFFFF"/>
              </a:solidFill>
            </a:endParaRPr>
          </a:p>
          <a:p>
            <a:endParaRPr lang="fr-FR" sz="1900" dirty="0">
              <a:solidFill>
                <a:srgbClr val="FFFFFF"/>
              </a:solidFill>
            </a:endParaRPr>
          </a:p>
          <a:p>
            <a:endParaRPr lang="fr-FR" sz="1900" dirty="0">
              <a:solidFill>
                <a:srgbClr val="FFFFFF"/>
              </a:solidFill>
            </a:endParaRPr>
          </a:p>
          <a:p>
            <a:endParaRPr lang="fr-FR" sz="1900" dirty="0">
              <a:solidFill>
                <a:srgbClr val="FFFFFF"/>
              </a:solidFill>
            </a:endParaRPr>
          </a:p>
          <a:p>
            <a:endParaRPr lang="fr-FR" sz="1900" dirty="0">
              <a:solidFill>
                <a:srgbClr val="FFFFFF"/>
              </a:solidFill>
            </a:endParaRPr>
          </a:p>
          <a:p>
            <a:endParaRPr lang="fr-FR" sz="1900" dirty="0">
              <a:solidFill>
                <a:srgbClr val="FFFFFF"/>
              </a:solidFill>
            </a:endParaRPr>
          </a:p>
          <a:p>
            <a:endParaRPr lang="fr-FR" sz="1900" dirty="0">
              <a:solidFill>
                <a:srgbClr val="FFFFFF"/>
              </a:solidFill>
            </a:endParaRPr>
          </a:p>
        </p:txBody>
      </p:sp>
      <p:sp>
        <p:nvSpPr>
          <p:cNvPr id="17" name="Rectangle 12">
            <a:extLst>
              <a:ext uri="{FF2B5EF4-FFF2-40B4-BE49-F238E27FC236}">
                <a16:creationId xmlns:a16="http://schemas.microsoft.com/office/drawing/2014/main" id="{0E96A25A-F57C-45D2-9D6D-87D57CC40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4096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611A2E7-2DD9-4555-928A-894EC79E0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703C582E-9192-4FCE-B1A5-DA225C75E2E3}"/>
              </a:ext>
            </a:extLst>
          </p:cNvPr>
          <p:cNvPicPr>
            <a:picLocks noChangeAspect="1"/>
          </p:cNvPicPr>
          <p:nvPr/>
        </p:nvPicPr>
        <p:blipFill rotWithShape="1">
          <a:blip r:embed="rId3">
            <a:duotone>
              <a:prstClr val="black"/>
              <a:schemeClr val="tx2">
                <a:tint val="45000"/>
                <a:satMod val="400000"/>
              </a:schemeClr>
            </a:duotone>
          </a:blip>
          <a:srcRect t="19716" r="9092" b="3657"/>
          <a:stretch/>
        </p:blipFill>
        <p:spPr>
          <a:xfrm>
            <a:off x="0" y="0"/>
            <a:ext cx="12188932" cy="6858000"/>
          </a:xfrm>
          <a:prstGeom prst="rect">
            <a:avLst/>
          </a:prstGeom>
        </p:spPr>
      </p:pic>
      <p:sp>
        <p:nvSpPr>
          <p:cNvPr id="24" name="Rectangle 23">
            <a:extLst>
              <a:ext uri="{FF2B5EF4-FFF2-40B4-BE49-F238E27FC236}">
                <a16:creationId xmlns:a16="http://schemas.microsoft.com/office/drawing/2014/main" id="{2BA98C34-AC1D-4AEE-8074-7A190172E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63663455-CD9A-4BE7-8B78-51294CBA1489}"/>
              </a:ext>
            </a:extLst>
          </p:cNvPr>
          <p:cNvSpPr>
            <a:spLocks noGrp="1"/>
          </p:cNvSpPr>
          <p:nvPr>
            <p:ph type="title"/>
          </p:nvPr>
        </p:nvSpPr>
        <p:spPr>
          <a:xfrm>
            <a:off x="289248" y="1123837"/>
            <a:ext cx="6451110" cy="1255469"/>
          </a:xfrm>
        </p:spPr>
        <p:txBody>
          <a:bodyPr>
            <a:normAutofit/>
          </a:bodyPr>
          <a:lstStyle/>
          <a:p>
            <a:r>
              <a:rPr lang="fr-FR" dirty="0"/>
              <a:t>Efficacité </a:t>
            </a:r>
          </a:p>
        </p:txBody>
      </p:sp>
      <p:sp>
        <p:nvSpPr>
          <p:cNvPr id="3" name="Espace réservé du contenu 2">
            <a:extLst>
              <a:ext uri="{FF2B5EF4-FFF2-40B4-BE49-F238E27FC236}">
                <a16:creationId xmlns:a16="http://schemas.microsoft.com/office/drawing/2014/main" id="{29129875-F9CF-450F-8BD0-1DDFFBBB5488}"/>
              </a:ext>
            </a:extLst>
          </p:cNvPr>
          <p:cNvSpPr>
            <a:spLocks noGrp="1"/>
          </p:cNvSpPr>
          <p:nvPr>
            <p:ph idx="1"/>
          </p:nvPr>
        </p:nvSpPr>
        <p:spPr>
          <a:xfrm>
            <a:off x="289248" y="2510395"/>
            <a:ext cx="6451109" cy="3274586"/>
          </a:xfrm>
        </p:spPr>
        <p:txBody>
          <a:bodyPr anchor="t">
            <a:normAutofit/>
          </a:bodyPr>
          <a:lstStyle/>
          <a:p>
            <a:r>
              <a:rPr lang="fr-FR">
                <a:solidFill>
                  <a:srgbClr val="FFFFFF"/>
                </a:solidFill>
              </a:rPr>
              <a:t>Le nombre de participants qui fréquente le centre de santé augmente après la sensibilisation de groupe de parole </a:t>
            </a:r>
          </a:p>
          <a:p>
            <a:r>
              <a:rPr lang="fr-FR">
                <a:solidFill>
                  <a:srgbClr val="FFFFFF"/>
                </a:solidFill>
              </a:rPr>
              <a:t>« Toutes les thématiques abordées améliorent l’accès des populations aux soins. Par exemple dans notre zone d’intervention, la fréquentation du Centre de Santé de Base a maintenant augmenté….</a:t>
            </a:r>
          </a:p>
          <a:p>
            <a:r>
              <a:rPr lang="fr-FR">
                <a:solidFill>
                  <a:srgbClr val="FFFFFF"/>
                </a:solidFill>
              </a:rPr>
              <a:t>Dr Annie Priscille, Médecin chef, CSB II Manazary</a:t>
            </a:r>
          </a:p>
          <a:p>
            <a:r>
              <a:rPr lang="fr-FR">
                <a:solidFill>
                  <a:srgbClr val="FFFFFF"/>
                </a:solidFill>
              </a:rPr>
              <a:t>à Miarinarivo</a:t>
            </a:r>
          </a:p>
          <a:p>
            <a:endParaRPr lang="fr-FR">
              <a:solidFill>
                <a:srgbClr val="FFFFFF"/>
              </a:solidFill>
            </a:endParaRPr>
          </a:p>
          <a:p>
            <a:endParaRPr lang="fr-FR">
              <a:solidFill>
                <a:srgbClr val="FFFFFF"/>
              </a:solidFill>
            </a:endParaRPr>
          </a:p>
          <a:p>
            <a:endParaRPr lang="fr-FR">
              <a:solidFill>
                <a:srgbClr val="FFFFFF"/>
              </a:solidFill>
            </a:endParaRPr>
          </a:p>
          <a:p>
            <a:endParaRPr lang="fr-FR">
              <a:solidFill>
                <a:srgbClr val="FFFFFF"/>
              </a:solidFill>
            </a:endParaRPr>
          </a:p>
          <a:p>
            <a:endParaRPr lang="fr-FR">
              <a:solidFill>
                <a:srgbClr val="FFFFFF"/>
              </a:solidFill>
            </a:endParaRPr>
          </a:p>
          <a:p>
            <a:endParaRPr lang="fr-FR">
              <a:solidFill>
                <a:srgbClr val="FFFFFF"/>
              </a:solidFill>
            </a:endParaRPr>
          </a:p>
        </p:txBody>
      </p:sp>
      <p:sp>
        <p:nvSpPr>
          <p:cNvPr id="26" name="Rectangle 25">
            <a:extLst>
              <a:ext uri="{FF2B5EF4-FFF2-40B4-BE49-F238E27FC236}">
                <a16:creationId xmlns:a16="http://schemas.microsoft.com/office/drawing/2014/main" id="{0E96A25A-F57C-45D2-9D6D-87D57CC40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95658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28576E-15B0-4E71-853F-C8DE2171203C}"/>
              </a:ext>
            </a:extLst>
          </p:cNvPr>
          <p:cNvSpPr>
            <a:spLocks noGrp="1"/>
          </p:cNvSpPr>
          <p:nvPr>
            <p:ph type="title"/>
          </p:nvPr>
        </p:nvSpPr>
        <p:spPr/>
        <p:txBody>
          <a:bodyPr/>
          <a:lstStyle/>
          <a:p>
            <a:r>
              <a:rPr lang="fr-FR" dirty="0"/>
              <a:t> Suites</a:t>
            </a:r>
          </a:p>
        </p:txBody>
      </p:sp>
      <p:sp>
        <p:nvSpPr>
          <p:cNvPr id="3" name="Espace réservé du contenu 2">
            <a:extLst>
              <a:ext uri="{FF2B5EF4-FFF2-40B4-BE49-F238E27FC236}">
                <a16:creationId xmlns:a16="http://schemas.microsoft.com/office/drawing/2014/main" id="{AD2A41BD-39C1-4822-96BC-68AF43689197}"/>
              </a:ext>
            </a:extLst>
          </p:cNvPr>
          <p:cNvSpPr>
            <a:spLocks noGrp="1"/>
          </p:cNvSpPr>
          <p:nvPr>
            <p:ph idx="1"/>
          </p:nvPr>
        </p:nvSpPr>
        <p:spPr/>
        <p:txBody>
          <a:bodyPr>
            <a:normAutofit/>
          </a:bodyPr>
          <a:lstStyle/>
          <a:p>
            <a:r>
              <a:rPr lang="fr-FR" sz="2400" dirty="0"/>
              <a:t>Contribuer à  la vulgarisation au niveau communautaire de la nouvelle législation régissant la lutte contre les VBG et la loi PF </a:t>
            </a:r>
          </a:p>
          <a:p>
            <a:r>
              <a:rPr lang="fr-FR" sz="2400" dirty="0"/>
              <a:t>Plaidoyer sur la gratuité de certains services et médicaments en matière de SSR (y compris dépistage de IST) pour les adolescent, jeune, femme et homme</a:t>
            </a:r>
          </a:p>
          <a:p>
            <a:r>
              <a:rPr lang="fr-FR" sz="2400" dirty="0"/>
              <a:t> Recherche de réseautage avec la collaboration avec d’autres associations, ONG qui œuvrant dans la même thématique,</a:t>
            </a:r>
          </a:p>
        </p:txBody>
      </p:sp>
    </p:spTree>
    <p:extLst>
      <p:ext uri="{BB962C8B-B14F-4D97-AF65-F5344CB8AC3E}">
        <p14:creationId xmlns:p14="http://schemas.microsoft.com/office/powerpoint/2010/main" val="3331172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D604EF-78C9-4337-8C61-9BC36084518F}"/>
              </a:ext>
            </a:extLst>
          </p:cNvPr>
          <p:cNvSpPr>
            <a:spLocks noGrp="1"/>
          </p:cNvSpPr>
          <p:nvPr>
            <p:ph type="ctrTitle"/>
          </p:nvPr>
        </p:nvSpPr>
        <p:spPr/>
        <p:txBody>
          <a:bodyPr/>
          <a:lstStyle/>
          <a:p>
            <a:r>
              <a:rPr lang="fr-FR" dirty="0"/>
              <a:t>Merci !!</a:t>
            </a:r>
            <a:br>
              <a:rPr lang="fr-FR" dirty="0"/>
            </a:br>
            <a:endParaRPr lang="fr-FR" dirty="0"/>
          </a:p>
        </p:txBody>
      </p:sp>
      <p:sp>
        <p:nvSpPr>
          <p:cNvPr id="3" name="Sous-titre 2">
            <a:extLst>
              <a:ext uri="{FF2B5EF4-FFF2-40B4-BE49-F238E27FC236}">
                <a16:creationId xmlns:a16="http://schemas.microsoft.com/office/drawing/2014/main" id="{77E28061-B513-4D5E-AB33-C4CF5ED645C5}"/>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787092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u contenu 2">
            <a:extLst>
              <a:ext uri="{FF2B5EF4-FFF2-40B4-BE49-F238E27FC236}">
                <a16:creationId xmlns:a16="http://schemas.microsoft.com/office/drawing/2014/main" id="{6C5B376A-F2C3-4135-A3CC-ABDA1AF71637}"/>
              </a:ext>
            </a:extLst>
          </p:cNvPr>
          <p:cNvSpPr>
            <a:spLocks noGrp="1"/>
          </p:cNvSpPr>
          <p:nvPr>
            <p:ph idx="1"/>
          </p:nvPr>
        </p:nvSpPr>
        <p:spPr>
          <a:xfrm>
            <a:off x="880534" y="1275645"/>
            <a:ext cx="7102977" cy="4744251"/>
          </a:xfrm>
        </p:spPr>
        <p:txBody>
          <a:bodyPr>
            <a:normAutofit lnSpcReduction="10000"/>
          </a:bodyPr>
          <a:lstStyle/>
          <a:p>
            <a:pPr marL="0" indent="0">
              <a:buNone/>
            </a:pPr>
            <a:r>
              <a:rPr lang="fr-FR" dirty="0"/>
              <a:t>Association créée en Mai 2017 , MMPF  a vu le jour au terme du projet PASMI (Projet d’Appui à la Santé Maternelle et Infantile) qui a été mis en œuvre entre janvier 2014 et mars 2017 au niveau des régions de </a:t>
            </a:r>
            <a:r>
              <a:rPr lang="fr-FR" dirty="0" err="1"/>
              <a:t>Bongolava</a:t>
            </a:r>
            <a:r>
              <a:rPr lang="fr-FR" dirty="0"/>
              <a:t> et </a:t>
            </a:r>
            <a:r>
              <a:rPr lang="fr-FR" dirty="0" err="1"/>
              <a:t>Itasy</a:t>
            </a:r>
            <a:r>
              <a:rPr lang="fr-FR" dirty="0"/>
              <a:t>, à Madagascar . Elle a été sous le parrainage du Mouvement Française pour Le Planning Familial (MFPF).   Durant ce projet, un volet sur la Santé Sexuelle Droit et Genre (SSDG) a été mené pour mobiliser les communautés autour de la santé sexuelle et reproductive, pour améliorer l’acceptabilité et l’accessibilité des jeunes et des femmes aux services de santé, en particulier dans le domaine de la santé sexuelle et de la reproduction.</a:t>
            </a:r>
          </a:p>
          <a:p>
            <a:pPr marL="0" indent="0">
              <a:buNone/>
            </a:pPr>
            <a:endParaRPr lang="fr-FR" dirty="0"/>
          </a:p>
          <a:p>
            <a:r>
              <a:rPr lang="fr-FR" b="1" dirty="0"/>
              <a:t>Mission  de MMPF</a:t>
            </a:r>
            <a:r>
              <a:rPr lang="fr-FR" dirty="0"/>
              <a:t>: contribue à la réduction de la morbi-mortalité   maternelle et infantile en visant la réduction des risques sexuels des adolescents et jeunes afin d’améliorer les conditions de vie des populations rurales et urbaines de Madagascar. </a:t>
            </a:r>
          </a:p>
        </p:txBody>
      </p:sp>
      <p:sp>
        <p:nvSpPr>
          <p:cNvPr id="25" name="Freeform: Shape 24">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F84ED720-ACFD-4C50-AE16-866AF649213A}"/>
              </a:ext>
            </a:extLst>
          </p:cNvPr>
          <p:cNvSpPr>
            <a:spLocks noGrp="1"/>
          </p:cNvSpPr>
          <p:nvPr>
            <p:ph type="title"/>
          </p:nvPr>
        </p:nvSpPr>
        <p:spPr>
          <a:xfrm>
            <a:off x="8982805" y="1865740"/>
            <a:ext cx="2947482" cy="3126520"/>
          </a:xfrm>
        </p:spPr>
        <p:txBody>
          <a:bodyPr>
            <a:normAutofit/>
          </a:bodyPr>
          <a:lstStyle/>
          <a:p>
            <a:r>
              <a:rPr lang="fr-FR" dirty="0"/>
              <a:t>C ’est qui MMPF? </a:t>
            </a:r>
          </a:p>
        </p:txBody>
      </p:sp>
    </p:spTree>
    <p:extLst>
      <p:ext uri="{BB962C8B-B14F-4D97-AF65-F5344CB8AC3E}">
        <p14:creationId xmlns:p14="http://schemas.microsoft.com/office/powerpoint/2010/main" val="3628134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2B3A6E-D925-460E-8CF2-193788119C2E}"/>
              </a:ext>
            </a:extLst>
          </p:cNvPr>
          <p:cNvSpPr>
            <a:spLocks noGrp="1"/>
          </p:cNvSpPr>
          <p:nvPr>
            <p:ph type="title"/>
          </p:nvPr>
        </p:nvSpPr>
        <p:spPr/>
        <p:txBody>
          <a:bodyPr/>
          <a:lstStyle/>
          <a:p>
            <a:r>
              <a:rPr lang="fr-FR" dirty="0"/>
              <a:t>C’est qui MMPF ?</a:t>
            </a:r>
          </a:p>
        </p:txBody>
      </p:sp>
      <p:sp>
        <p:nvSpPr>
          <p:cNvPr id="3" name="Espace réservé du contenu 2">
            <a:extLst>
              <a:ext uri="{FF2B5EF4-FFF2-40B4-BE49-F238E27FC236}">
                <a16:creationId xmlns:a16="http://schemas.microsoft.com/office/drawing/2014/main" id="{BAB46775-A0E5-44DD-9E2F-7FB538710011}"/>
              </a:ext>
            </a:extLst>
          </p:cNvPr>
          <p:cNvSpPr>
            <a:spLocks noGrp="1"/>
          </p:cNvSpPr>
          <p:nvPr>
            <p:ph idx="1"/>
          </p:nvPr>
        </p:nvSpPr>
        <p:spPr/>
        <p:txBody>
          <a:bodyPr/>
          <a:lstStyle/>
          <a:p>
            <a:r>
              <a:rPr lang="fr-FR" b="1" dirty="0"/>
              <a:t>Domaine d’activités: </a:t>
            </a:r>
            <a:r>
              <a:rPr lang="fr-FR" dirty="0"/>
              <a:t>Renforcement des capacités sur les thématiques Santé Sexuelle Droit et Genre (SSDG), Sensibilisation à travers des groupes de paroles, Mobilisation communautaire,</a:t>
            </a:r>
          </a:p>
          <a:p>
            <a:endParaRPr lang="fr-FR" dirty="0"/>
          </a:p>
          <a:p>
            <a:r>
              <a:rPr lang="fr-FR" dirty="0"/>
              <a:t>Aujourd’hui, la création du MMPF a permis d’étendre ces actions d’appui à la santé.</a:t>
            </a:r>
          </a:p>
          <a:p>
            <a:endParaRPr lang="fr-FR" dirty="0"/>
          </a:p>
        </p:txBody>
      </p:sp>
    </p:spTree>
    <p:extLst>
      <p:ext uri="{BB962C8B-B14F-4D97-AF65-F5344CB8AC3E}">
        <p14:creationId xmlns:p14="http://schemas.microsoft.com/office/powerpoint/2010/main" val="3770400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7A5315-D932-4B1B-AD6E-2BB881AB1C61}"/>
              </a:ext>
            </a:extLst>
          </p:cNvPr>
          <p:cNvSpPr>
            <a:spLocks noGrp="1"/>
          </p:cNvSpPr>
          <p:nvPr>
            <p:ph type="ctrTitle"/>
          </p:nvPr>
        </p:nvSpPr>
        <p:spPr/>
        <p:txBody>
          <a:bodyPr/>
          <a:lstStyle/>
          <a:p>
            <a:r>
              <a:rPr lang="fr-FR" dirty="0"/>
              <a:t>Rôle de l’intervention communautaire  MMPF dans la loi SFPF </a:t>
            </a:r>
          </a:p>
        </p:txBody>
      </p:sp>
    </p:spTree>
    <p:extLst>
      <p:ext uri="{BB962C8B-B14F-4D97-AF65-F5344CB8AC3E}">
        <p14:creationId xmlns:p14="http://schemas.microsoft.com/office/powerpoint/2010/main" val="3541549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BA250A-9A27-4E1E-B671-D1D89ADE41A0}"/>
              </a:ext>
            </a:extLst>
          </p:cNvPr>
          <p:cNvSpPr>
            <a:spLocks noGrp="1"/>
          </p:cNvSpPr>
          <p:nvPr>
            <p:ph type="title"/>
          </p:nvPr>
        </p:nvSpPr>
        <p:spPr/>
        <p:txBody>
          <a:bodyPr>
            <a:normAutofit/>
          </a:bodyPr>
          <a:lstStyle/>
          <a:p>
            <a:r>
              <a:rPr lang="fr-FR" dirty="0"/>
              <a:t>Aspect « hautement sensible » de la thématique santé sexuelle et reproductive</a:t>
            </a:r>
          </a:p>
        </p:txBody>
      </p:sp>
      <p:sp>
        <p:nvSpPr>
          <p:cNvPr id="3" name="Espace réservé du contenu 2">
            <a:extLst>
              <a:ext uri="{FF2B5EF4-FFF2-40B4-BE49-F238E27FC236}">
                <a16:creationId xmlns:a16="http://schemas.microsoft.com/office/drawing/2014/main" id="{494CEFD4-2CBA-4F18-832B-38BEE770B20D}"/>
              </a:ext>
            </a:extLst>
          </p:cNvPr>
          <p:cNvSpPr>
            <a:spLocks noGrp="1"/>
          </p:cNvSpPr>
          <p:nvPr>
            <p:ph idx="1"/>
          </p:nvPr>
        </p:nvSpPr>
        <p:spPr/>
        <p:txBody>
          <a:bodyPr>
            <a:noAutofit/>
          </a:bodyPr>
          <a:lstStyle/>
          <a:p>
            <a:pPr marL="0" indent="0">
              <a:buNone/>
            </a:pPr>
            <a:r>
              <a:rPr lang="fr-FR" sz="2400" b="1" dirty="0"/>
              <a:t>Normes sociales difficiles à déconstruire</a:t>
            </a:r>
          </a:p>
          <a:p>
            <a:r>
              <a:rPr lang="fr-FR" sz="2400" dirty="0"/>
              <a:t>Virginité jusqu’au mariage </a:t>
            </a:r>
          </a:p>
          <a:p>
            <a:r>
              <a:rPr lang="fr-FR" sz="2400" dirty="0"/>
              <a:t>« </a:t>
            </a:r>
            <a:r>
              <a:rPr lang="fr-FR" sz="2400" dirty="0" err="1"/>
              <a:t>Harena</a:t>
            </a:r>
            <a:r>
              <a:rPr lang="fr-FR" sz="2400" dirty="0"/>
              <a:t> </a:t>
            </a:r>
            <a:r>
              <a:rPr lang="fr-FR" sz="2400" dirty="0" err="1"/>
              <a:t>ny</a:t>
            </a:r>
            <a:r>
              <a:rPr lang="fr-FR" sz="2400" dirty="0"/>
              <a:t> </a:t>
            </a:r>
            <a:r>
              <a:rPr lang="fr-FR" sz="2400" dirty="0" err="1"/>
              <a:t>zanaka</a:t>
            </a:r>
            <a:r>
              <a:rPr lang="fr-FR" sz="2400" dirty="0"/>
              <a:t> »= richesse (famille nombreuse) </a:t>
            </a:r>
          </a:p>
          <a:p>
            <a:r>
              <a:rPr lang="fr-FR" sz="2400" dirty="0"/>
              <a:t>Devoir à prouver sa fertilité,</a:t>
            </a:r>
          </a:p>
          <a:p>
            <a:r>
              <a:rPr lang="fr-FR" sz="2400" dirty="0"/>
              <a:t>MAIS l’acronyme SSDG est devenu une mot neutre qui permet de parler librement de la sexualité</a:t>
            </a:r>
          </a:p>
          <a:p>
            <a:endParaRPr lang="fr-FR" sz="2400" dirty="0"/>
          </a:p>
        </p:txBody>
      </p:sp>
    </p:spTree>
    <p:extLst>
      <p:ext uri="{BB962C8B-B14F-4D97-AF65-F5344CB8AC3E}">
        <p14:creationId xmlns:p14="http://schemas.microsoft.com/office/powerpoint/2010/main" val="2691138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259D1E-7E1C-4D83-A679-4D1DC9F8A17B}"/>
              </a:ext>
            </a:extLst>
          </p:cNvPr>
          <p:cNvSpPr>
            <a:spLocks noGrp="1"/>
          </p:cNvSpPr>
          <p:nvPr>
            <p:ph type="title"/>
          </p:nvPr>
        </p:nvSpPr>
        <p:spPr/>
        <p:txBody>
          <a:bodyPr/>
          <a:lstStyle/>
          <a:p>
            <a:r>
              <a:rPr lang="fr-FR" dirty="0"/>
              <a:t>Crédibilité de MMPF  sur la thématique SSR à Madagascar </a:t>
            </a:r>
          </a:p>
        </p:txBody>
      </p:sp>
      <p:sp>
        <p:nvSpPr>
          <p:cNvPr id="3" name="Espace réservé du contenu 2">
            <a:extLst>
              <a:ext uri="{FF2B5EF4-FFF2-40B4-BE49-F238E27FC236}">
                <a16:creationId xmlns:a16="http://schemas.microsoft.com/office/drawing/2014/main" id="{2F21ED09-27B8-42A5-976C-DCCBDC39C66E}"/>
              </a:ext>
            </a:extLst>
          </p:cNvPr>
          <p:cNvSpPr>
            <a:spLocks noGrp="1"/>
          </p:cNvSpPr>
          <p:nvPr>
            <p:ph idx="1"/>
          </p:nvPr>
        </p:nvSpPr>
        <p:spPr>
          <a:xfrm>
            <a:off x="3958168" y="2045208"/>
            <a:ext cx="7315200" cy="5120640"/>
          </a:xfrm>
        </p:spPr>
        <p:txBody>
          <a:bodyPr>
            <a:noAutofit/>
          </a:bodyPr>
          <a:lstStyle/>
          <a:p>
            <a:r>
              <a:rPr lang="fr-FR" sz="2800" dirty="0"/>
              <a:t>Coopération fluide avec le ministère de santé et ministère de la population </a:t>
            </a:r>
          </a:p>
          <a:p>
            <a:r>
              <a:rPr lang="fr-FR" sz="2800" dirty="0"/>
              <a:t>Participation aux conférences nationales: </a:t>
            </a:r>
          </a:p>
          <a:p>
            <a:pPr marL="502920" lvl="1" indent="0">
              <a:buNone/>
            </a:pPr>
            <a:r>
              <a:rPr lang="fr-FR" sz="2800" dirty="0"/>
              <a:t>- Table ronde PF </a:t>
            </a:r>
          </a:p>
          <a:p>
            <a:pPr lvl="1">
              <a:buFontTx/>
              <a:buChar char="-"/>
            </a:pPr>
            <a:r>
              <a:rPr lang="fr-FR" sz="2800" dirty="0"/>
              <a:t>Conférence nationale PF </a:t>
            </a:r>
          </a:p>
          <a:p>
            <a:r>
              <a:rPr lang="fr-FR" sz="2800" dirty="0"/>
              <a:t>Membre de la  coalition Avortement </a:t>
            </a:r>
          </a:p>
          <a:p>
            <a:r>
              <a:rPr lang="fr-FR" sz="2800" dirty="0"/>
              <a:t>Participation active dans le comité PF</a:t>
            </a:r>
          </a:p>
          <a:p>
            <a:pPr marL="182880" marR="0" lvl="0" indent="-182880" algn="l" defTabSz="914400" rtl="0" eaLnBrk="1" fontAlgn="auto" latinLnBrk="0" hangingPunct="1">
              <a:lnSpc>
                <a:spcPct val="90000"/>
              </a:lnSpc>
              <a:spcBef>
                <a:spcPts val="1200"/>
              </a:spcBef>
              <a:spcAft>
                <a:spcPts val="0"/>
              </a:spcAft>
              <a:buClr>
                <a:srgbClr val="A9A57C"/>
              </a:buClr>
              <a:buSzTx/>
              <a:buFont typeface="Wingdings 2" pitchFamily="18" charset="2"/>
              <a:buChar char=""/>
              <a:tabLst/>
              <a:defRPr/>
            </a:pPr>
            <a:r>
              <a:rPr kumimoji="0" lang="fr-FR" sz="2800" b="0" i="0" u="none" strike="noStrike" kern="1200" cap="none" spc="0" normalizeH="0" baseline="0" noProof="0" dirty="0">
                <a:ln>
                  <a:noFill/>
                </a:ln>
                <a:solidFill>
                  <a:srgbClr val="2F2B20">
                    <a:lumMod val="75000"/>
                    <a:lumOff val="25000"/>
                  </a:srgbClr>
                </a:solidFill>
                <a:effectLst/>
                <a:uLnTx/>
                <a:uFillTx/>
                <a:latin typeface="Corbel" panose="020B0503020204020204"/>
                <a:ea typeface="+mn-ea"/>
                <a:cs typeface="+mn-cs"/>
              </a:rPr>
              <a:t>Collaboration avec les associations partenaires ( FISA, SAF FJKM) </a:t>
            </a:r>
          </a:p>
          <a:p>
            <a:pPr marL="182880" marR="0" lvl="0" indent="-182880" algn="l" defTabSz="914400" rtl="0" eaLnBrk="1" fontAlgn="auto" latinLnBrk="0" hangingPunct="1">
              <a:lnSpc>
                <a:spcPct val="90000"/>
              </a:lnSpc>
              <a:spcBef>
                <a:spcPts val="1200"/>
              </a:spcBef>
              <a:spcAft>
                <a:spcPts val="0"/>
              </a:spcAft>
              <a:buClr>
                <a:srgbClr val="A9A57C"/>
              </a:buClr>
              <a:buSzTx/>
              <a:buFont typeface="Wingdings 2" pitchFamily="18" charset="2"/>
              <a:buChar char=""/>
              <a:tabLst/>
              <a:defRPr/>
            </a:pPr>
            <a:r>
              <a:rPr kumimoji="0" lang="fr-FR" sz="2800" b="0" i="0" u="none" strike="noStrike" kern="1200" cap="none" spc="0" normalizeH="0" baseline="0" noProof="0" dirty="0">
                <a:ln>
                  <a:noFill/>
                </a:ln>
                <a:solidFill>
                  <a:srgbClr val="2F2B20">
                    <a:lumMod val="75000"/>
                    <a:lumOff val="25000"/>
                  </a:srgbClr>
                </a:solidFill>
                <a:effectLst/>
                <a:uLnTx/>
                <a:uFillTx/>
                <a:latin typeface="Corbel" panose="020B0503020204020204"/>
                <a:ea typeface="+mn-ea"/>
                <a:cs typeface="+mn-cs"/>
              </a:rPr>
              <a:t>Collaboration avec la commune urbaine Antananarivo.</a:t>
            </a:r>
          </a:p>
          <a:p>
            <a:pPr lvl="1">
              <a:buFontTx/>
              <a:buChar char="-"/>
            </a:pPr>
            <a:endParaRPr lang="fr-FR" sz="2800" dirty="0"/>
          </a:p>
          <a:p>
            <a:endParaRPr lang="fr-FR" sz="2800" dirty="0"/>
          </a:p>
          <a:p>
            <a:endParaRPr lang="fr-FR" sz="2800" dirty="0"/>
          </a:p>
          <a:p>
            <a:pPr marL="0" indent="0">
              <a:buNone/>
            </a:pPr>
            <a:endParaRPr lang="fr-FR" sz="2800" dirty="0"/>
          </a:p>
        </p:txBody>
      </p:sp>
    </p:spTree>
    <p:extLst>
      <p:ext uri="{BB962C8B-B14F-4D97-AF65-F5344CB8AC3E}">
        <p14:creationId xmlns:p14="http://schemas.microsoft.com/office/powerpoint/2010/main" val="3542575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3E5F3E-06BC-4136-9BB6-44B90EDF2F9C}"/>
              </a:ext>
            </a:extLst>
          </p:cNvPr>
          <p:cNvSpPr>
            <a:spLocks noGrp="1"/>
          </p:cNvSpPr>
          <p:nvPr>
            <p:ph type="title"/>
          </p:nvPr>
        </p:nvSpPr>
        <p:spPr/>
        <p:txBody>
          <a:bodyPr/>
          <a:lstStyle/>
          <a:p>
            <a:r>
              <a:rPr lang="fr-FR" dirty="0"/>
              <a:t>Loi Santé Reproductive Planning Familial (SRPF)</a:t>
            </a:r>
          </a:p>
        </p:txBody>
      </p:sp>
      <p:sp>
        <p:nvSpPr>
          <p:cNvPr id="3" name="Espace réservé du contenu 2">
            <a:extLst>
              <a:ext uri="{FF2B5EF4-FFF2-40B4-BE49-F238E27FC236}">
                <a16:creationId xmlns:a16="http://schemas.microsoft.com/office/drawing/2014/main" id="{32F09814-9CD8-4869-BF4F-50BA019DCC73}"/>
              </a:ext>
            </a:extLst>
          </p:cNvPr>
          <p:cNvSpPr>
            <a:spLocks noGrp="1"/>
          </p:cNvSpPr>
          <p:nvPr>
            <p:ph idx="1"/>
          </p:nvPr>
        </p:nvSpPr>
        <p:spPr/>
        <p:txBody>
          <a:bodyPr>
            <a:normAutofit lnSpcReduction="10000"/>
          </a:bodyPr>
          <a:lstStyle/>
          <a:p>
            <a:r>
              <a:rPr lang="fr-FR" sz="2400" dirty="0">
                <a:solidFill>
                  <a:schemeClr val="tx1"/>
                </a:solidFill>
              </a:rPr>
              <a:t>Le plaidoyer sur la loi PF a été réalisé dans la comité Planning familial niveau du Ministère de la santé (dont MMPF fait parti de ce comité) .</a:t>
            </a:r>
          </a:p>
          <a:p>
            <a:r>
              <a:rPr lang="fr-FR" sz="2400" dirty="0">
                <a:solidFill>
                  <a:schemeClr val="tx1"/>
                </a:solidFill>
              </a:rPr>
              <a:t>Avant 2017 la loi n’était pas encore promulguée mais le projet a tenu compte des besoins des jeunes et mis en avant l’accès aux soins et à l’information à travers les groupes  de paroles</a:t>
            </a:r>
          </a:p>
          <a:p>
            <a:pPr lvl="1"/>
            <a:r>
              <a:rPr lang="fr-FR" sz="2400" dirty="0">
                <a:solidFill>
                  <a:schemeClr val="tx1"/>
                </a:solidFill>
              </a:rPr>
              <a:t>Rôle du développement de ces activités dans la définition de la loi</a:t>
            </a:r>
          </a:p>
          <a:p>
            <a:r>
              <a:rPr lang="fr-FR" sz="2400" dirty="0">
                <a:solidFill>
                  <a:schemeClr val="tx1"/>
                </a:solidFill>
              </a:rPr>
              <a:t>La promulgation de la loi nous à permis d’accentuer nos diverses actions et à renforcer la sensibilisation sur les droit à la santé des jeunes,</a:t>
            </a:r>
          </a:p>
          <a:p>
            <a:endParaRPr lang="fr-FR" sz="2400" dirty="0">
              <a:solidFill>
                <a:schemeClr val="tx1"/>
              </a:solidFill>
            </a:endParaRPr>
          </a:p>
          <a:p>
            <a:pPr marL="0" indent="0">
              <a:buNone/>
            </a:pPr>
            <a:r>
              <a:rPr lang="fr-FR" sz="2400" dirty="0">
                <a:solidFill>
                  <a:schemeClr val="tx1"/>
                </a:solidFill>
              </a:rPr>
              <a:t>= double dynamique de valorisation</a:t>
            </a:r>
          </a:p>
        </p:txBody>
      </p:sp>
    </p:spTree>
    <p:extLst>
      <p:ext uri="{BB962C8B-B14F-4D97-AF65-F5344CB8AC3E}">
        <p14:creationId xmlns:p14="http://schemas.microsoft.com/office/powerpoint/2010/main" val="2782508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7A5315-D932-4B1B-AD6E-2BB881AB1C61}"/>
              </a:ext>
            </a:extLst>
          </p:cNvPr>
          <p:cNvSpPr>
            <a:spLocks noGrp="1"/>
          </p:cNvSpPr>
          <p:nvPr>
            <p:ph type="ctrTitle"/>
          </p:nvPr>
        </p:nvSpPr>
        <p:spPr>
          <a:xfrm>
            <a:off x="828548" y="1892300"/>
            <a:ext cx="7315200" cy="2229612"/>
          </a:xfrm>
        </p:spPr>
        <p:txBody>
          <a:bodyPr/>
          <a:lstStyle/>
          <a:p>
            <a:r>
              <a:rPr lang="fr-FR" dirty="0"/>
              <a:t>Capitalisation du projet PASMI</a:t>
            </a:r>
          </a:p>
        </p:txBody>
      </p:sp>
    </p:spTree>
    <p:extLst>
      <p:ext uri="{BB962C8B-B14F-4D97-AF65-F5344CB8AC3E}">
        <p14:creationId xmlns:p14="http://schemas.microsoft.com/office/powerpoint/2010/main" val="109254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B7652D-C401-4E97-9D99-A0BE0FA0528D}"/>
              </a:ext>
            </a:extLst>
          </p:cNvPr>
          <p:cNvSpPr>
            <a:spLocks noGrp="1"/>
          </p:cNvSpPr>
          <p:nvPr>
            <p:ph type="title"/>
          </p:nvPr>
        </p:nvSpPr>
        <p:spPr/>
        <p:txBody>
          <a:bodyPr/>
          <a:lstStyle/>
          <a:p>
            <a:r>
              <a:rPr lang="fr-FR" dirty="0"/>
              <a:t> </a:t>
            </a:r>
          </a:p>
        </p:txBody>
      </p:sp>
      <p:sp>
        <p:nvSpPr>
          <p:cNvPr id="3" name="Espace réservé du contenu 2">
            <a:extLst>
              <a:ext uri="{FF2B5EF4-FFF2-40B4-BE49-F238E27FC236}">
                <a16:creationId xmlns:a16="http://schemas.microsoft.com/office/drawing/2014/main" id="{28202A50-7575-4656-9D95-043B5139D255}"/>
              </a:ext>
            </a:extLst>
          </p:cNvPr>
          <p:cNvSpPr>
            <a:spLocks noGrp="1"/>
          </p:cNvSpPr>
          <p:nvPr>
            <p:ph idx="1"/>
          </p:nvPr>
        </p:nvSpPr>
        <p:spPr/>
        <p:txBody>
          <a:bodyPr>
            <a:normAutofit/>
          </a:bodyPr>
          <a:lstStyle/>
          <a:p>
            <a:r>
              <a:rPr lang="fr-FR" sz="2400" dirty="0"/>
              <a:t>Conception du livre de capitalisation « Nos droit nos choix » avec la collaboration de la plateforme Elsa et MFPF dans le projet PASMI </a:t>
            </a:r>
          </a:p>
          <a:p>
            <a:r>
              <a:rPr lang="fr-FR" sz="2400" dirty="0"/>
              <a:t>Outil qui met en valeur notre expérience communautaire </a:t>
            </a:r>
          </a:p>
          <a:p>
            <a:r>
              <a:rPr lang="fr-FR" sz="2400" dirty="0"/>
              <a:t>Travail collectif de formalisation de nos savoirs : poser à l’écrit ce qui était encore de l’ordre de l’oralité ou du savoir informel</a:t>
            </a:r>
          </a:p>
          <a:p>
            <a:r>
              <a:rPr lang="fr-FR" sz="2400" dirty="0"/>
              <a:t>Photos et témoignages : aident à mettre en valeur les personnes, la parole directe des acteurs et des bénéficiaires</a:t>
            </a:r>
          </a:p>
          <a:p>
            <a:r>
              <a:rPr lang="fr-FR" sz="2400" dirty="0"/>
              <a:t>Fierté par rapport au produit fini : aide à valoriser aussi en interne notre expertise</a:t>
            </a:r>
          </a:p>
        </p:txBody>
      </p:sp>
      <p:graphicFrame>
        <p:nvGraphicFramePr>
          <p:cNvPr id="5" name="Objet 4">
            <a:extLst>
              <a:ext uri="{FF2B5EF4-FFF2-40B4-BE49-F238E27FC236}">
                <a16:creationId xmlns:a16="http://schemas.microsoft.com/office/drawing/2014/main" id="{7C5859FB-278C-4E1F-A23B-BDB6698CE17E}"/>
              </a:ext>
            </a:extLst>
          </p:cNvPr>
          <p:cNvGraphicFramePr>
            <a:graphicFrameLocks noChangeAspect="1"/>
          </p:cNvGraphicFramePr>
          <p:nvPr>
            <p:extLst>
              <p:ext uri="{D42A27DB-BD31-4B8C-83A1-F6EECF244321}">
                <p14:modId xmlns:p14="http://schemas.microsoft.com/office/powerpoint/2010/main" val="1162603961"/>
              </p:ext>
            </p:extLst>
          </p:nvPr>
        </p:nvGraphicFramePr>
        <p:xfrm>
          <a:off x="422770" y="1392767"/>
          <a:ext cx="3446498" cy="3446498"/>
        </p:xfrm>
        <a:graphic>
          <a:graphicData uri="http://schemas.openxmlformats.org/presentationml/2006/ole">
            <mc:AlternateContent xmlns:mc="http://schemas.openxmlformats.org/markup-compatibility/2006">
              <mc:Choice xmlns:v="urn:schemas-microsoft-com:vml" Requires="v">
                <p:oleObj spid="_x0000_s1028" name="Acrobat Document" r:id="rId4" imgW="4754880" imgH="4754503" progId="AcroExch.Document.DC">
                  <p:embed/>
                </p:oleObj>
              </mc:Choice>
              <mc:Fallback>
                <p:oleObj name="Acrobat Document" r:id="rId4" imgW="4754880" imgH="4754503" progId="AcroExch.Document.DC">
                  <p:embed/>
                  <p:pic>
                    <p:nvPicPr>
                      <p:cNvPr id="3" name="Objet 2">
                        <a:extLst>
                          <a:ext uri="{FF2B5EF4-FFF2-40B4-BE49-F238E27FC236}">
                            <a16:creationId xmlns:a16="http://schemas.microsoft.com/office/drawing/2014/main" id="{AF3F667D-A330-4E4B-A4B8-137E7C2E6649}"/>
                          </a:ext>
                        </a:extLst>
                      </p:cNvPr>
                      <p:cNvPicPr/>
                      <p:nvPr/>
                    </p:nvPicPr>
                    <p:blipFill>
                      <a:blip r:embed="rId5"/>
                      <a:stretch>
                        <a:fillRect/>
                      </a:stretch>
                    </p:blipFill>
                    <p:spPr>
                      <a:xfrm>
                        <a:off x="422770" y="1392767"/>
                        <a:ext cx="3446498" cy="3446498"/>
                      </a:xfrm>
                      <a:prstGeom prst="rect">
                        <a:avLst/>
                      </a:prstGeom>
                    </p:spPr>
                  </p:pic>
                </p:oleObj>
              </mc:Fallback>
            </mc:AlternateContent>
          </a:graphicData>
        </a:graphic>
      </p:graphicFrame>
    </p:spTree>
    <p:extLst>
      <p:ext uri="{BB962C8B-B14F-4D97-AF65-F5344CB8AC3E}">
        <p14:creationId xmlns:p14="http://schemas.microsoft.com/office/powerpoint/2010/main" val="184042048"/>
      </p:ext>
    </p:extLst>
  </p:cSld>
  <p:clrMapOvr>
    <a:masterClrMapping/>
  </p:clrMapOvr>
</p:sld>
</file>

<file path=ppt/theme/theme1.xml><?xml version="1.0" encoding="utf-8"?>
<a:theme xmlns:a="http://schemas.openxmlformats.org/drawingml/2006/main" name="Cadr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TM03457475[[fn=Cadre]]</Template>
  <TotalTime>1640</TotalTime>
  <Words>1443</Words>
  <Application>Microsoft Office PowerPoint</Application>
  <PresentationFormat>Grand écran</PresentationFormat>
  <Paragraphs>97</Paragraphs>
  <Slides>15</Slides>
  <Notes>7</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15</vt:i4>
      </vt:variant>
    </vt:vector>
  </HeadingPairs>
  <TitlesOfParts>
    <vt:vector size="22" baseType="lpstr">
      <vt:lpstr>Aharoni</vt:lpstr>
      <vt:lpstr>Arial</vt:lpstr>
      <vt:lpstr>Calibri</vt:lpstr>
      <vt:lpstr>Corbel</vt:lpstr>
      <vt:lpstr>Wingdings 2</vt:lpstr>
      <vt:lpstr>Cadre</vt:lpstr>
      <vt:lpstr>Acrobat Document</vt:lpstr>
      <vt:lpstr>Plaidoyer et capitalisation :  2 exemples de valorisation de l’expertise communautaire  </vt:lpstr>
      <vt:lpstr>C ’est qui MMPF? </vt:lpstr>
      <vt:lpstr>C’est qui MMPF ?</vt:lpstr>
      <vt:lpstr>Rôle de l’intervention communautaire  MMPF dans la loi SFPF </vt:lpstr>
      <vt:lpstr>Aspect « hautement sensible » de la thématique santé sexuelle et reproductive</vt:lpstr>
      <vt:lpstr>Crédibilité de MMPF  sur la thématique SSR à Madagascar </vt:lpstr>
      <vt:lpstr>Loi Santé Reproductive Planning Familial (SRPF)</vt:lpstr>
      <vt:lpstr>Capitalisation du projet PASMI</vt:lpstr>
      <vt:lpstr> </vt:lpstr>
      <vt:lpstr>Valorisation du livre</vt:lpstr>
      <vt:lpstr>Temoignage dans le livret de capitalisation   </vt:lpstr>
      <vt:lpstr>Efficacité </vt:lpstr>
      <vt:lpstr>Efficacité </vt:lpstr>
      <vt:lpstr> Suites</vt:lpstr>
      <vt:lpstr>Merci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EXPERTISE COMMUNAUTAIRE MMPF</dc:title>
  <dc:creator>SRHSUP 2 MDM Madagascar Antananarivo</dc:creator>
  <cp:lastModifiedBy>alfredine</cp:lastModifiedBy>
  <cp:revision>71</cp:revision>
  <dcterms:created xsi:type="dcterms:W3CDTF">2021-10-06T09:48:22Z</dcterms:created>
  <dcterms:modified xsi:type="dcterms:W3CDTF">2021-10-20T14:17:10Z</dcterms:modified>
</cp:coreProperties>
</file>