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6"/>
  </p:notesMasterIdLst>
  <p:sldIdLst>
    <p:sldId id="303" r:id="rId2"/>
    <p:sldId id="347" r:id="rId3"/>
    <p:sldId id="348" r:id="rId4"/>
    <p:sldId id="349" r:id="rId5"/>
    <p:sldId id="346" r:id="rId6"/>
    <p:sldId id="350" r:id="rId7"/>
    <p:sldId id="351" r:id="rId8"/>
    <p:sldId id="339" r:id="rId9"/>
    <p:sldId id="340" r:id="rId10"/>
    <p:sldId id="338" r:id="rId11"/>
    <p:sldId id="341" r:id="rId12"/>
    <p:sldId id="342" r:id="rId13"/>
    <p:sldId id="343" r:id="rId14"/>
    <p:sldId id="34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m BAGAYOKO" initials="MB" lastIdx="5" clrIdx="0"/>
  <p:cmAuthor id="2" name="Maimouna Toliver" initials="MT" lastIdx="1" clrIdx="1"/>
  <p:cmAuthor id="3" name="HP" initials="H" lastIdx="2" clrIdx="2">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291" autoAdjust="0"/>
  </p:normalViewPr>
  <p:slideViewPr>
    <p:cSldViewPr snapToGrid="0" snapToObjects="1">
      <p:cViewPr varScale="1">
        <p:scale>
          <a:sx n="72" d="100"/>
          <a:sy n="72" d="100"/>
        </p:scale>
        <p:origin x="12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1-11-29T12:33:05.940" idx="1">
    <p:pos x="5576" y="851"/>
    <p:text/>
    <p:extLst>
      <p:ext uri="{C676402C-5697-4E1C-873F-D02D1690AC5C}">
        <p15:threadingInfo xmlns:p15="http://schemas.microsoft.com/office/powerpoint/2012/main" timeZoneBias="-120"/>
      </p:ext>
    </p:extLst>
  </p:cm>
  <p:cm authorId="3" dt="2021-11-29T12:33:06.306" idx="2">
    <p:pos x="10" y="10"/>
    <p:text>ici Ok</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5A5636-166D-4DDD-A5C4-42310E7A673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BI"/>
        </a:p>
      </dgm:t>
    </dgm:pt>
    <dgm:pt modelId="{7A295F17-DB04-46D5-9BFD-B6CAAC8AB6B3}">
      <dgm:prSet phldrT="[Texte]"/>
      <dgm:spPr>
        <a:solidFill>
          <a:schemeClr val="accent2"/>
        </a:solidFill>
      </dgm:spPr>
      <dgm:t>
        <a:bodyPr/>
        <a:lstStyle/>
        <a:p>
          <a:r>
            <a:rPr lang="fr-FR" dirty="0"/>
            <a:t>Survivants VBG</a:t>
          </a:r>
          <a:endParaRPr lang="fr-BI" dirty="0"/>
        </a:p>
      </dgm:t>
    </dgm:pt>
    <dgm:pt modelId="{9F173A9D-CB30-4B1A-B0CE-9B082F420728}" type="parTrans" cxnId="{D24B81C2-FB45-4D94-9F97-E3518F917602}">
      <dgm:prSet/>
      <dgm:spPr/>
      <dgm:t>
        <a:bodyPr/>
        <a:lstStyle/>
        <a:p>
          <a:endParaRPr lang="fr-BI"/>
        </a:p>
      </dgm:t>
    </dgm:pt>
    <dgm:pt modelId="{8B5DE5A1-6A07-402A-8B14-D2B55315735D}" type="sibTrans" cxnId="{D24B81C2-FB45-4D94-9F97-E3518F917602}">
      <dgm:prSet/>
      <dgm:spPr/>
      <dgm:t>
        <a:bodyPr/>
        <a:lstStyle/>
        <a:p>
          <a:endParaRPr lang="fr-BI"/>
        </a:p>
      </dgm:t>
    </dgm:pt>
    <dgm:pt modelId="{D925CB96-8F8D-4912-AB23-6A3B53BB2E71}">
      <dgm:prSet phldrT="[Texte]"/>
      <dgm:spPr/>
      <dgm:t>
        <a:bodyPr/>
        <a:lstStyle/>
        <a:p>
          <a:r>
            <a:rPr lang="fr-FR" b="1" dirty="0">
              <a:solidFill>
                <a:sysClr val="windowText" lastClr="000000"/>
              </a:solidFill>
            </a:rPr>
            <a:t>La communauté: </a:t>
          </a:r>
        </a:p>
        <a:p>
          <a:r>
            <a:rPr lang="fr-FR" dirty="0"/>
            <a:t>Prévention VBG + Soutien communautaire des survivants</a:t>
          </a:r>
          <a:endParaRPr lang="fr-BI" dirty="0"/>
        </a:p>
      </dgm:t>
    </dgm:pt>
    <dgm:pt modelId="{C262EA49-741A-414C-AF53-19187849CDA5}" type="parTrans" cxnId="{2D07D2E1-7BBE-4278-A169-EDD8C982EE61}">
      <dgm:prSet/>
      <dgm:spPr/>
      <dgm:t>
        <a:bodyPr/>
        <a:lstStyle/>
        <a:p>
          <a:endParaRPr lang="fr-BI"/>
        </a:p>
      </dgm:t>
    </dgm:pt>
    <dgm:pt modelId="{7C416BA5-9D8D-4BB8-B763-9E040777ADA5}" type="sibTrans" cxnId="{2D07D2E1-7BBE-4278-A169-EDD8C982EE61}">
      <dgm:prSet/>
      <dgm:spPr/>
      <dgm:t>
        <a:bodyPr/>
        <a:lstStyle/>
        <a:p>
          <a:endParaRPr lang="fr-BI"/>
        </a:p>
      </dgm:t>
    </dgm:pt>
    <dgm:pt modelId="{76581A54-EB57-43E1-A014-A5C46CE13344}">
      <dgm:prSet phldrT="[Texte]"/>
      <dgm:spPr>
        <a:solidFill>
          <a:schemeClr val="accent6"/>
        </a:solidFill>
      </dgm:spPr>
      <dgm:t>
        <a:bodyPr/>
        <a:lstStyle/>
        <a:p>
          <a:r>
            <a:rPr lang="fr-FR" b="1" dirty="0">
              <a:solidFill>
                <a:sysClr val="windowText" lastClr="000000"/>
              </a:solidFill>
            </a:rPr>
            <a:t>Acteurs et leaders communautaires:</a:t>
          </a:r>
          <a:r>
            <a:rPr lang="fr-FR" dirty="0">
              <a:solidFill>
                <a:schemeClr val="accent6"/>
              </a:solidFill>
            </a:rPr>
            <a:t>: </a:t>
          </a:r>
        </a:p>
        <a:p>
          <a:r>
            <a:rPr lang="fr-FR" dirty="0"/>
            <a:t>Identification des survivants et orientation/ accompagnement</a:t>
          </a:r>
          <a:endParaRPr lang="fr-BI" dirty="0"/>
        </a:p>
      </dgm:t>
    </dgm:pt>
    <dgm:pt modelId="{96D3A863-2CF9-417E-B984-72688992D050}" type="parTrans" cxnId="{2ECF6FE1-5D7A-4335-8A5A-522F29EB71A8}">
      <dgm:prSet/>
      <dgm:spPr/>
      <dgm:t>
        <a:bodyPr/>
        <a:lstStyle/>
        <a:p>
          <a:endParaRPr lang="fr-BI"/>
        </a:p>
      </dgm:t>
    </dgm:pt>
    <dgm:pt modelId="{EF070097-01F2-400D-92F2-283F57D90EAB}" type="sibTrans" cxnId="{2ECF6FE1-5D7A-4335-8A5A-522F29EB71A8}">
      <dgm:prSet/>
      <dgm:spPr/>
      <dgm:t>
        <a:bodyPr/>
        <a:lstStyle/>
        <a:p>
          <a:endParaRPr lang="fr-BI"/>
        </a:p>
      </dgm:t>
    </dgm:pt>
    <dgm:pt modelId="{D0947CE1-5BF4-489A-94CF-FC67406DD4BA}">
      <dgm:prSet phldrT="[Texte]"/>
      <dgm:spPr>
        <a:solidFill>
          <a:srgbClr val="00B050"/>
        </a:solidFill>
      </dgm:spPr>
      <dgm:t>
        <a:bodyPr/>
        <a:lstStyle/>
        <a:p>
          <a:r>
            <a:rPr lang="fr-FR" b="1" dirty="0">
              <a:solidFill>
                <a:srgbClr val="7030A0"/>
              </a:solidFill>
            </a:rPr>
            <a:t>Structures de soins:</a:t>
          </a:r>
        </a:p>
        <a:p>
          <a:r>
            <a:rPr lang="fr-FR" b="1" dirty="0"/>
            <a:t> </a:t>
          </a:r>
          <a:r>
            <a:rPr lang="fr-FR" dirty="0"/>
            <a:t>Paquet minimum de services post-VBG + Références vers autres intervenants  si besoin et suivi de s références</a:t>
          </a:r>
          <a:endParaRPr lang="fr-BI" dirty="0"/>
        </a:p>
      </dgm:t>
    </dgm:pt>
    <dgm:pt modelId="{50B1DD77-BC02-4DDF-80EA-0F84A4041316}" type="parTrans" cxnId="{86AADD36-F52B-46A2-83E5-DFA5F2A67454}">
      <dgm:prSet/>
      <dgm:spPr/>
      <dgm:t>
        <a:bodyPr/>
        <a:lstStyle/>
        <a:p>
          <a:endParaRPr lang="fr-BI"/>
        </a:p>
      </dgm:t>
    </dgm:pt>
    <dgm:pt modelId="{310B1DC5-77E6-43D5-B639-91AB12C75DDD}" type="sibTrans" cxnId="{86AADD36-F52B-46A2-83E5-DFA5F2A67454}">
      <dgm:prSet/>
      <dgm:spPr/>
      <dgm:t>
        <a:bodyPr/>
        <a:lstStyle/>
        <a:p>
          <a:endParaRPr lang="fr-BI"/>
        </a:p>
      </dgm:t>
    </dgm:pt>
    <dgm:pt modelId="{3B986ECC-E501-4F3E-BE2C-A42C0B84E22A}">
      <dgm:prSet phldrT="[Texte]"/>
      <dgm:spPr>
        <a:solidFill>
          <a:srgbClr val="7030A0"/>
        </a:solidFill>
      </dgm:spPr>
      <dgm:t>
        <a:bodyPr/>
        <a:lstStyle/>
        <a:p>
          <a:r>
            <a:rPr lang="fr-FR" b="1" dirty="0">
              <a:solidFill>
                <a:schemeClr val="tx1"/>
              </a:solidFill>
            </a:rPr>
            <a:t>Autres intervenants VBG ( police, justice, CDFC, administration, ASC,…):</a:t>
          </a:r>
        </a:p>
        <a:p>
          <a:r>
            <a:rPr lang="fr-FR" dirty="0"/>
            <a:t>Services variés + référence si besoin</a:t>
          </a:r>
          <a:endParaRPr lang="fr-BI" dirty="0"/>
        </a:p>
      </dgm:t>
    </dgm:pt>
    <dgm:pt modelId="{F9ADEF1A-B31B-47F7-834C-C750F76A5B90}" type="parTrans" cxnId="{E0EF6AF1-C55C-465B-A7D0-28177B3DD6CF}">
      <dgm:prSet/>
      <dgm:spPr/>
      <dgm:t>
        <a:bodyPr/>
        <a:lstStyle/>
        <a:p>
          <a:endParaRPr lang="fr-BI"/>
        </a:p>
      </dgm:t>
    </dgm:pt>
    <dgm:pt modelId="{2E301ECF-FE93-4F6A-8803-362D8050C79A}" type="sibTrans" cxnId="{E0EF6AF1-C55C-465B-A7D0-28177B3DD6CF}">
      <dgm:prSet/>
      <dgm:spPr/>
      <dgm:t>
        <a:bodyPr/>
        <a:lstStyle/>
        <a:p>
          <a:endParaRPr lang="fr-BI"/>
        </a:p>
      </dgm:t>
    </dgm:pt>
    <dgm:pt modelId="{5F7FED34-AA25-4975-9C1A-3C8F8DB540C4}" type="pres">
      <dgm:prSet presAssocID="{575A5636-166D-4DDD-A5C4-42310E7A6733}" presName="Name0" presStyleCnt="0">
        <dgm:presLayoutVars>
          <dgm:chMax val="1"/>
          <dgm:dir/>
          <dgm:animLvl val="ctr"/>
          <dgm:resizeHandles val="exact"/>
        </dgm:presLayoutVars>
      </dgm:prSet>
      <dgm:spPr/>
    </dgm:pt>
    <dgm:pt modelId="{D9312056-9CAA-470A-832E-3E25EC752D3F}" type="pres">
      <dgm:prSet presAssocID="{7A295F17-DB04-46D5-9BFD-B6CAAC8AB6B3}" presName="centerShape" presStyleLbl="node0" presStyleIdx="0" presStyleCnt="1" custScaleX="110965" custScaleY="121115"/>
      <dgm:spPr/>
    </dgm:pt>
    <dgm:pt modelId="{93928EE8-694E-4867-8AEC-415577EB1245}" type="pres">
      <dgm:prSet presAssocID="{D925CB96-8F8D-4912-AB23-6A3B53BB2E71}" presName="node" presStyleLbl="node1" presStyleIdx="0" presStyleCnt="4" custScaleX="190676" custScaleY="182285" custRadScaleRad="101359" custRadScaleInc="-14374">
        <dgm:presLayoutVars>
          <dgm:bulletEnabled val="1"/>
        </dgm:presLayoutVars>
      </dgm:prSet>
      <dgm:spPr/>
    </dgm:pt>
    <dgm:pt modelId="{3362D7AE-F2A5-40A6-BB94-8C4542904CFA}" type="pres">
      <dgm:prSet presAssocID="{D925CB96-8F8D-4912-AB23-6A3B53BB2E71}" presName="dummy" presStyleCnt="0"/>
      <dgm:spPr/>
    </dgm:pt>
    <dgm:pt modelId="{283EEDD4-E31A-437D-9457-E1624DEB37A0}" type="pres">
      <dgm:prSet presAssocID="{7C416BA5-9D8D-4BB8-B763-9E040777ADA5}" presName="sibTrans" presStyleLbl="sibTrans2D1" presStyleIdx="0" presStyleCnt="4" custScaleY="109756" custLinFactNeighborX="19447" custLinFactNeighborY="-12725"/>
      <dgm:spPr/>
    </dgm:pt>
    <dgm:pt modelId="{49FDF38A-7DC3-45CE-9B11-ABA2F0CBEE4E}" type="pres">
      <dgm:prSet presAssocID="{76581A54-EB57-43E1-A014-A5C46CE13344}" presName="node" presStyleLbl="node1" presStyleIdx="1" presStyleCnt="4" custScaleX="192665" custScaleY="190287">
        <dgm:presLayoutVars>
          <dgm:bulletEnabled val="1"/>
        </dgm:presLayoutVars>
      </dgm:prSet>
      <dgm:spPr/>
    </dgm:pt>
    <dgm:pt modelId="{5A93A281-AF34-46FF-B297-05397C02B87F}" type="pres">
      <dgm:prSet presAssocID="{76581A54-EB57-43E1-A014-A5C46CE13344}" presName="dummy" presStyleCnt="0"/>
      <dgm:spPr/>
    </dgm:pt>
    <dgm:pt modelId="{A9D35EC1-CDC5-4056-9CD1-7AA4E8F9FFEF}" type="pres">
      <dgm:prSet presAssocID="{EF070097-01F2-400D-92F2-283F57D90EAB}" presName="sibTrans" presStyleLbl="sibTrans2D1" presStyleIdx="1" presStyleCnt="4" custLinFactNeighborX="22030" custLinFactNeighborY="8357"/>
      <dgm:spPr/>
    </dgm:pt>
    <dgm:pt modelId="{A4C5D6D1-D1F8-4804-8833-D4A4B241429B}" type="pres">
      <dgm:prSet presAssocID="{D0947CE1-5BF4-489A-94CF-FC67406DD4BA}" presName="node" presStyleLbl="node1" presStyleIdx="2" presStyleCnt="4" custScaleX="218044" custScaleY="224918" custRadScaleRad="104893" custRadScaleInc="-5880">
        <dgm:presLayoutVars>
          <dgm:bulletEnabled val="1"/>
        </dgm:presLayoutVars>
      </dgm:prSet>
      <dgm:spPr/>
    </dgm:pt>
    <dgm:pt modelId="{DB474BB9-3D9C-42D3-A1FE-9F91AE17E7C3}" type="pres">
      <dgm:prSet presAssocID="{D0947CE1-5BF4-489A-94CF-FC67406DD4BA}" presName="dummy" presStyleCnt="0"/>
      <dgm:spPr/>
    </dgm:pt>
    <dgm:pt modelId="{48A31823-1958-4D5E-803D-DC1FBCB16771}" type="pres">
      <dgm:prSet presAssocID="{310B1DC5-77E6-43D5-B639-91AB12C75DDD}" presName="sibTrans" presStyleLbl="sibTrans2D1" presStyleIdx="2" presStyleCnt="4" custLinFactNeighborX="-19664" custLinFactNeighborY="11626"/>
      <dgm:spPr/>
    </dgm:pt>
    <dgm:pt modelId="{9AA718F7-F23B-40D3-937C-7D6D81A73130}" type="pres">
      <dgm:prSet presAssocID="{3B986ECC-E501-4F3E-BE2C-A42C0B84E22A}" presName="node" presStyleLbl="node1" presStyleIdx="3" presStyleCnt="4" custScaleX="195234" custScaleY="211419">
        <dgm:presLayoutVars>
          <dgm:bulletEnabled val="1"/>
        </dgm:presLayoutVars>
      </dgm:prSet>
      <dgm:spPr/>
    </dgm:pt>
    <dgm:pt modelId="{8B836DEA-CF5D-41F6-BCFC-8F6BF239BE9A}" type="pres">
      <dgm:prSet presAssocID="{3B986ECC-E501-4F3E-BE2C-A42C0B84E22A}" presName="dummy" presStyleCnt="0"/>
      <dgm:spPr/>
    </dgm:pt>
    <dgm:pt modelId="{89972DA1-3D84-4609-B227-5C922330F34F}" type="pres">
      <dgm:prSet presAssocID="{2E301ECF-FE93-4F6A-8803-362D8050C79A}" presName="sibTrans" presStyleLbl="sibTrans2D1" presStyleIdx="3" presStyleCnt="4" custLinFactNeighborX="-19873" custLinFactNeighborY="-17247"/>
      <dgm:spPr/>
    </dgm:pt>
  </dgm:ptLst>
  <dgm:cxnLst>
    <dgm:cxn modelId="{06576918-3764-4A4B-B759-80307E523E4B}" type="presOf" srcId="{7C416BA5-9D8D-4BB8-B763-9E040777ADA5}" destId="{283EEDD4-E31A-437D-9457-E1624DEB37A0}" srcOrd="0" destOrd="0" presId="urn:microsoft.com/office/officeart/2005/8/layout/radial6"/>
    <dgm:cxn modelId="{6404261C-3B05-4B0A-AB5D-55F45536D870}" type="presOf" srcId="{2E301ECF-FE93-4F6A-8803-362D8050C79A}" destId="{89972DA1-3D84-4609-B227-5C922330F34F}" srcOrd="0" destOrd="0" presId="urn:microsoft.com/office/officeart/2005/8/layout/radial6"/>
    <dgm:cxn modelId="{37D99C1D-6FB5-477C-BF7A-11EA005D41EE}" type="presOf" srcId="{310B1DC5-77E6-43D5-B639-91AB12C75DDD}" destId="{48A31823-1958-4D5E-803D-DC1FBCB16771}" srcOrd="0" destOrd="0" presId="urn:microsoft.com/office/officeart/2005/8/layout/radial6"/>
    <dgm:cxn modelId="{A9B9A622-39D1-418F-8FCC-A3154A8D414F}" type="presOf" srcId="{76581A54-EB57-43E1-A014-A5C46CE13344}" destId="{49FDF38A-7DC3-45CE-9B11-ABA2F0CBEE4E}" srcOrd="0" destOrd="0" presId="urn:microsoft.com/office/officeart/2005/8/layout/radial6"/>
    <dgm:cxn modelId="{042D3430-3AC8-4115-A8A0-99EE02CF75F8}" type="presOf" srcId="{575A5636-166D-4DDD-A5C4-42310E7A6733}" destId="{5F7FED34-AA25-4975-9C1A-3C8F8DB540C4}" srcOrd="0" destOrd="0" presId="urn:microsoft.com/office/officeart/2005/8/layout/radial6"/>
    <dgm:cxn modelId="{86AADD36-F52B-46A2-83E5-DFA5F2A67454}" srcId="{7A295F17-DB04-46D5-9BFD-B6CAAC8AB6B3}" destId="{D0947CE1-5BF4-489A-94CF-FC67406DD4BA}" srcOrd="2" destOrd="0" parTransId="{50B1DD77-BC02-4DDF-80EA-0F84A4041316}" sibTransId="{310B1DC5-77E6-43D5-B639-91AB12C75DDD}"/>
    <dgm:cxn modelId="{BD50153E-83A0-4313-B0D0-5A275410A1B0}" type="presOf" srcId="{3B986ECC-E501-4F3E-BE2C-A42C0B84E22A}" destId="{9AA718F7-F23B-40D3-937C-7D6D81A73130}" srcOrd="0" destOrd="0" presId="urn:microsoft.com/office/officeart/2005/8/layout/radial6"/>
    <dgm:cxn modelId="{DD2EA365-286F-4F14-A695-52E2DA0E5AE3}" type="presOf" srcId="{D925CB96-8F8D-4912-AB23-6A3B53BB2E71}" destId="{93928EE8-694E-4867-8AEC-415577EB1245}" srcOrd="0" destOrd="0" presId="urn:microsoft.com/office/officeart/2005/8/layout/radial6"/>
    <dgm:cxn modelId="{41A4656F-A9EB-4E29-B3CD-CCE4A0C74B31}" type="presOf" srcId="{EF070097-01F2-400D-92F2-283F57D90EAB}" destId="{A9D35EC1-CDC5-4056-9CD1-7AA4E8F9FFEF}" srcOrd="0" destOrd="0" presId="urn:microsoft.com/office/officeart/2005/8/layout/radial6"/>
    <dgm:cxn modelId="{FB70FC8E-3677-4D60-9A97-D792E6A0A9D9}" type="presOf" srcId="{D0947CE1-5BF4-489A-94CF-FC67406DD4BA}" destId="{A4C5D6D1-D1F8-4804-8833-D4A4B241429B}" srcOrd="0" destOrd="0" presId="urn:microsoft.com/office/officeart/2005/8/layout/radial6"/>
    <dgm:cxn modelId="{D24B81C2-FB45-4D94-9F97-E3518F917602}" srcId="{575A5636-166D-4DDD-A5C4-42310E7A6733}" destId="{7A295F17-DB04-46D5-9BFD-B6CAAC8AB6B3}" srcOrd="0" destOrd="0" parTransId="{9F173A9D-CB30-4B1A-B0CE-9B082F420728}" sibTransId="{8B5DE5A1-6A07-402A-8B14-D2B55315735D}"/>
    <dgm:cxn modelId="{789FB9CF-29D4-412D-AB3F-D10D421A39E2}" type="presOf" srcId="{7A295F17-DB04-46D5-9BFD-B6CAAC8AB6B3}" destId="{D9312056-9CAA-470A-832E-3E25EC752D3F}" srcOrd="0" destOrd="0" presId="urn:microsoft.com/office/officeart/2005/8/layout/radial6"/>
    <dgm:cxn modelId="{2ECF6FE1-5D7A-4335-8A5A-522F29EB71A8}" srcId="{7A295F17-DB04-46D5-9BFD-B6CAAC8AB6B3}" destId="{76581A54-EB57-43E1-A014-A5C46CE13344}" srcOrd="1" destOrd="0" parTransId="{96D3A863-2CF9-417E-B984-72688992D050}" sibTransId="{EF070097-01F2-400D-92F2-283F57D90EAB}"/>
    <dgm:cxn modelId="{2D07D2E1-7BBE-4278-A169-EDD8C982EE61}" srcId="{7A295F17-DB04-46D5-9BFD-B6CAAC8AB6B3}" destId="{D925CB96-8F8D-4912-AB23-6A3B53BB2E71}" srcOrd="0" destOrd="0" parTransId="{C262EA49-741A-414C-AF53-19187849CDA5}" sibTransId="{7C416BA5-9D8D-4BB8-B763-9E040777ADA5}"/>
    <dgm:cxn modelId="{E0EF6AF1-C55C-465B-A7D0-28177B3DD6CF}" srcId="{7A295F17-DB04-46D5-9BFD-B6CAAC8AB6B3}" destId="{3B986ECC-E501-4F3E-BE2C-A42C0B84E22A}" srcOrd="3" destOrd="0" parTransId="{F9ADEF1A-B31B-47F7-834C-C750F76A5B90}" sibTransId="{2E301ECF-FE93-4F6A-8803-362D8050C79A}"/>
    <dgm:cxn modelId="{2D1C451B-00FC-4D65-BDDA-A776664CC84A}" type="presParOf" srcId="{5F7FED34-AA25-4975-9C1A-3C8F8DB540C4}" destId="{D9312056-9CAA-470A-832E-3E25EC752D3F}" srcOrd="0" destOrd="0" presId="urn:microsoft.com/office/officeart/2005/8/layout/radial6"/>
    <dgm:cxn modelId="{F2EA1D95-64B2-4453-86A2-E1B1968FF084}" type="presParOf" srcId="{5F7FED34-AA25-4975-9C1A-3C8F8DB540C4}" destId="{93928EE8-694E-4867-8AEC-415577EB1245}" srcOrd="1" destOrd="0" presId="urn:microsoft.com/office/officeart/2005/8/layout/radial6"/>
    <dgm:cxn modelId="{CE5F03E8-F8AC-44AC-B61B-936F0F904243}" type="presParOf" srcId="{5F7FED34-AA25-4975-9C1A-3C8F8DB540C4}" destId="{3362D7AE-F2A5-40A6-BB94-8C4542904CFA}" srcOrd="2" destOrd="0" presId="urn:microsoft.com/office/officeart/2005/8/layout/radial6"/>
    <dgm:cxn modelId="{7D179298-0DCE-487F-9E41-456525AA8E50}" type="presParOf" srcId="{5F7FED34-AA25-4975-9C1A-3C8F8DB540C4}" destId="{283EEDD4-E31A-437D-9457-E1624DEB37A0}" srcOrd="3" destOrd="0" presId="urn:microsoft.com/office/officeart/2005/8/layout/radial6"/>
    <dgm:cxn modelId="{73DAE748-2890-48E9-A77E-651BDF75997F}" type="presParOf" srcId="{5F7FED34-AA25-4975-9C1A-3C8F8DB540C4}" destId="{49FDF38A-7DC3-45CE-9B11-ABA2F0CBEE4E}" srcOrd="4" destOrd="0" presId="urn:microsoft.com/office/officeart/2005/8/layout/radial6"/>
    <dgm:cxn modelId="{4CFA482C-8F54-428A-A697-DA581E8C3DE7}" type="presParOf" srcId="{5F7FED34-AA25-4975-9C1A-3C8F8DB540C4}" destId="{5A93A281-AF34-46FF-B297-05397C02B87F}" srcOrd="5" destOrd="0" presId="urn:microsoft.com/office/officeart/2005/8/layout/radial6"/>
    <dgm:cxn modelId="{2A33B0A8-8522-4B74-BC09-8093F30BDC62}" type="presParOf" srcId="{5F7FED34-AA25-4975-9C1A-3C8F8DB540C4}" destId="{A9D35EC1-CDC5-4056-9CD1-7AA4E8F9FFEF}" srcOrd="6" destOrd="0" presId="urn:microsoft.com/office/officeart/2005/8/layout/radial6"/>
    <dgm:cxn modelId="{DA7DD0AF-C633-4D6B-AFB3-9EADD79888A7}" type="presParOf" srcId="{5F7FED34-AA25-4975-9C1A-3C8F8DB540C4}" destId="{A4C5D6D1-D1F8-4804-8833-D4A4B241429B}" srcOrd="7" destOrd="0" presId="urn:microsoft.com/office/officeart/2005/8/layout/radial6"/>
    <dgm:cxn modelId="{DB8FAA5C-9B36-4378-B353-E8C217556614}" type="presParOf" srcId="{5F7FED34-AA25-4975-9C1A-3C8F8DB540C4}" destId="{DB474BB9-3D9C-42D3-A1FE-9F91AE17E7C3}" srcOrd="8" destOrd="0" presId="urn:microsoft.com/office/officeart/2005/8/layout/radial6"/>
    <dgm:cxn modelId="{AAC371B4-C5F7-4603-86C4-F636C1A5D000}" type="presParOf" srcId="{5F7FED34-AA25-4975-9C1A-3C8F8DB540C4}" destId="{48A31823-1958-4D5E-803D-DC1FBCB16771}" srcOrd="9" destOrd="0" presId="urn:microsoft.com/office/officeart/2005/8/layout/radial6"/>
    <dgm:cxn modelId="{107E6FD8-B89E-4CC3-9C0C-6F225C3D9800}" type="presParOf" srcId="{5F7FED34-AA25-4975-9C1A-3C8F8DB540C4}" destId="{9AA718F7-F23B-40D3-937C-7D6D81A73130}" srcOrd="10" destOrd="0" presId="urn:microsoft.com/office/officeart/2005/8/layout/radial6"/>
    <dgm:cxn modelId="{B43C37B3-F1D1-4683-918A-3476AC44288E}" type="presParOf" srcId="{5F7FED34-AA25-4975-9C1A-3C8F8DB540C4}" destId="{8B836DEA-CF5D-41F6-BCFC-8F6BF239BE9A}" srcOrd="11" destOrd="0" presId="urn:microsoft.com/office/officeart/2005/8/layout/radial6"/>
    <dgm:cxn modelId="{5F06E3C2-963E-4E93-A4E4-8A4357E2870A}" type="presParOf" srcId="{5F7FED34-AA25-4975-9C1A-3C8F8DB540C4}" destId="{89972DA1-3D84-4609-B227-5C922330F34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72DA1-3D84-4609-B227-5C922330F34F}">
      <dsp:nvSpPr>
        <dsp:cNvPr id="0" name=""/>
        <dsp:cNvSpPr/>
      </dsp:nvSpPr>
      <dsp:spPr>
        <a:xfrm>
          <a:off x="1082703" y="-213087"/>
          <a:ext cx="3648180" cy="3648180"/>
        </a:xfrm>
        <a:prstGeom prst="blockArc">
          <a:avLst>
            <a:gd name="adj1" fmla="val 10790003"/>
            <a:gd name="adj2" fmla="val 15937760"/>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A31823-1958-4D5E-803D-DC1FBCB16771}">
      <dsp:nvSpPr>
        <dsp:cNvPr id="0" name=""/>
        <dsp:cNvSpPr/>
      </dsp:nvSpPr>
      <dsp:spPr>
        <a:xfrm>
          <a:off x="1090335" y="846362"/>
          <a:ext cx="3648180" cy="3648180"/>
        </a:xfrm>
        <a:prstGeom prst="blockArc">
          <a:avLst>
            <a:gd name="adj1" fmla="val 5288979"/>
            <a:gd name="adj2" fmla="val 10801793"/>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D35EC1-CDC5-4056-9CD1-7AA4E8F9FFEF}">
      <dsp:nvSpPr>
        <dsp:cNvPr id="0" name=""/>
        <dsp:cNvSpPr/>
      </dsp:nvSpPr>
      <dsp:spPr>
        <a:xfrm>
          <a:off x="2611408" y="727103"/>
          <a:ext cx="3648180" cy="3648180"/>
        </a:xfrm>
        <a:prstGeom prst="blockArc">
          <a:avLst>
            <a:gd name="adj1" fmla="val 21598207"/>
            <a:gd name="adj2" fmla="val 5288980"/>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3EEDD4-E31A-437D-9457-E1624DEB37A0}">
      <dsp:nvSpPr>
        <dsp:cNvPr id="0" name=""/>
        <dsp:cNvSpPr/>
      </dsp:nvSpPr>
      <dsp:spPr>
        <a:xfrm>
          <a:off x="2517183" y="-226075"/>
          <a:ext cx="3648180" cy="4004097"/>
        </a:xfrm>
        <a:prstGeom prst="blockArc">
          <a:avLst>
            <a:gd name="adj1" fmla="val 15937730"/>
            <a:gd name="adj2" fmla="val 10000"/>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312056-9CAA-470A-832E-3E25EC752D3F}">
      <dsp:nvSpPr>
        <dsp:cNvPr id="0" name=""/>
        <dsp:cNvSpPr/>
      </dsp:nvSpPr>
      <dsp:spPr>
        <a:xfrm>
          <a:off x="2701009" y="1229451"/>
          <a:ext cx="1861590" cy="203187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fr-FR" sz="2300" kern="1200" dirty="0"/>
            <a:t>Survivants VBG</a:t>
          </a:r>
          <a:endParaRPr lang="fr-BI" sz="2300" kern="1200" dirty="0"/>
        </a:p>
      </dsp:txBody>
      <dsp:txXfrm>
        <a:off x="2973633" y="1527011"/>
        <a:ext cx="1316342" cy="1436750"/>
      </dsp:txXfrm>
    </dsp:sp>
    <dsp:sp modelId="{93928EE8-694E-4867-8AEC-415577EB1245}">
      <dsp:nvSpPr>
        <dsp:cNvPr id="0" name=""/>
        <dsp:cNvSpPr/>
      </dsp:nvSpPr>
      <dsp:spPr>
        <a:xfrm>
          <a:off x="2376409" y="-606755"/>
          <a:ext cx="2239195" cy="214065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fr-FR" sz="1500" b="1" kern="1200" dirty="0">
              <a:solidFill>
                <a:sysClr val="windowText" lastClr="000000"/>
              </a:solidFill>
            </a:rPr>
            <a:t>La communauté: </a:t>
          </a:r>
        </a:p>
        <a:p>
          <a:pPr marL="0" lvl="0" indent="0" algn="ctr" defTabSz="666750">
            <a:lnSpc>
              <a:spcPct val="90000"/>
            </a:lnSpc>
            <a:spcBef>
              <a:spcPct val="0"/>
            </a:spcBef>
            <a:spcAft>
              <a:spcPct val="35000"/>
            </a:spcAft>
            <a:buNone/>
          </a:pPr>
          <a:r>
            <a:rPr lang="fr-FR" sz="1500" kern="1200" dirty="0"/>
            <a:t>Prévention VBG + Soutien communautaire des survivants</a:t>
          </a:r>
          <a:endParaRPr lang="fr-BI" sz="1500" kern="1200" dirty="0"/>
        </a:p>
      </dsp:txBody>
      <dsp:txXfrm>
        <a:off x="2704332" y="-293263"/>
        <a:ext cx="1583349" cy="1513672"/>
      </dsp:txXfrm>
    </dsp:sp>
    <dsp:sp modelId="{49FDF38A-7DC3-45CE-9B11-ABA2F0CBEE4E}">
      <dsp:nvSpPr>
        <dsp:cNvPr id="0" name=""/>
        <dsp:cNvSpPr/>
      </dsp:nvSpPr>
      <dsp:spPr>
        <a:xfrm>
          <a:off x="4282341" y="1128072"/>
          <a:ext cx="2262553" cy="2234627"/>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fr-FR" sz="1500" b="1" kern="1200" dirty="0">
              <a:solidFill>
                <a:sysClr val="windowText" lastClr="000000"/>
              </a:solidFill>
            </a:rPr>
            <a:t>Acteurs et leaders communautaires:</a:t>
          </a:r>
          <a:r>
            <a:rPr lang="fr-FR" sz="1500" kern="1200" dirty="0">
              <a:solidFill>
                <a:schemeClr val="accent6"/>
              </a:solidFill>
            </a:rPr>
            <a:t>: </a:t>
          </a:r>
        </a:p>
        <a:p>
          <a:pPr marL="0" lvl="0" indent="0" algn="ctr" defTabSz="666750">
            <a:lnSpc>
              <a:spcPct val="90000"/>
            </a:lnSpc>
            <a:spcBef>
              <a:spcPct val="0"/>
            </a:spcBef>
            <a:spcAft>
              <a:spcPct val="35000"/>
            </a:spcAft>
            <a:buNone/>
          </a:pPr>
          <a:r>
            <a:rPr lang="fr-FR" sz="1500" kern="1200" dirty="0"/>
            <a:t>Identification des survivants et orientation/ accompagnement</a:t>
          </a:r>
          <a:endParaRPr lang="fr-BI" sz="1500" kern="1200" dirty="0"/>
        </a:p>
      </dsp:txBody>
      <dsp:txXfrm>
        <a:off x="4613684" y="1455326"/>
        <a:ext cx="1599867" cy="1580119"/>
      </dsp:txXfrm>
    </dsp:sp>
    <dsp:sp modelId="{A4C5D6D1-D1F8-4804-8833-D4A4B241429B}">
      <dsp:nvSpPr>
        <dsp:cNvPr id="0" name=""/>
        <dsp:cNvSpPr/>
      </dsp:nvSpPr>
      <dsp:spPr>
        <a:xfrm>
          <a:off x="2409042" y="2706542"/>
          <a:ext cx="2560590" cy="2641315"/>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fr-FR" sz="1500" b="1" kern="1200" dirty="0">
              <a:solidFill>
                <a:srgbClr val="7030A0"/>
              </a:solidFill>
            </a:rPr>
            <a:t>Structures de soins:</a:t>
          </a:r>
        </a:p>
        <a:p>
          <a:pPr marL="0" lvl="0" indent="0" algn="ctr" defTabSz="666750">
            <a:lnSpc>
              <a:spcPct val="90000"/>
            </a:lnSpc>
            <a:spcBef>
              <a:spcPct val="0"/>
            </a:spcBef>
            <a:spcAft>
              <a:spcPct val="35000"/>
            </a:spcAft>
            <a:buNone/>
          </a:pPr>
          <a:r>
            <a:rPr lang="fr-FR" sz="1500" b="1" kern="1200" dirty="0"/>
            <a:t> </a:t>
          </a:r>
          <a:r>
            <a:rPr lang="fr-FR" sz="1500" kern="1200" dirty="0"/>
            <a:t>Paquet minimum de services post-VBG + Références vers autres intervenants  si besoin et suivi de s références</a:t>
          </a:r>
          <a:endParaRPr lang="fr-BI" sz="1500" kern="1200" dirty="0"/>
        </a:p>
      </dsp:txBody>
      <dsp:txXfrm>
        <a:off x="2784032" y="3093354"/>
        <a:ext cx="1810610" cy="1867691"/>
      </dsp:txXfrm>
    </dsp:sp>
    <dsp:sp modelId="{9AA718F7-F23B-40D3-937C-7D6D81A73130}">
      <dsp:nvSpPr>
        <dsp:cNvPr id="0" name=""/>
        <dsp:cNvSpPr/>
      </dsp:nvSpPr>
      <dsp:spPr>
        <a:xfrm>
          <a:off x="703629" y="1003991"/>
          <a:ext cx="2292722" cy="2482790"/>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fr-FR" sz="1500" b="1" kern="1200" dirty="0">
              <a:solidFill>
                <a:schemeClr val="tx1"/>
              </a:solidFill>
            </a:rPr>
            <a:t>Autres intervenants VBG ( police, justice, CDFC, administration, ASC,…):</a:t>
          </a:r>
        </a:p>
        <a:p>
          <a:pPr marL="0" lvl="0" indent="0" algn="ctr" defTabSz="666750">
            <a:lnSpc>
              <a:spcPct val="90000"/>
            </a:lnSpc>
            <a:spcBef>
              <a:spcPct val="0"/>
            </a:spcBef>
            <a:spcAft>
              <a:spcPct val="35000"/>
            </a:spcAft>
            <a:buNone/>
          </a:pPr>
          <a:r>
            <a:rPr lang="fr-FR" sz="1500" kern="1200" dirty="0"/>
            <a:t>Services variés + référence si besoin</a:t>
          </a:r>
          <a:endParaRPr lang="fr-BI" sz="1500" kern="1200" dirty="0"/>
        </a:p>
      </dsp:txBody>
      <dsp:txXfrm>
        <a:off x="1039390" y="1367587"/>
        <a:ext cx="1621200" cy="175559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6AE50-AB6A-DA4C-B1E8-89D37C3A87BF}" type="datetimeFigureOut">
              <a:rPr lang="en-US" smtClean="0"/>
              <a:pPr/>
              <a:t>11/30/2021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963BB-E40B-A244-9F3C-8362ACEC1ABB}" type="slidenum">
              <a:rPr lang="en-US" smtClean="0"/>
              <a:pPr/>
              <a:t>‹N°›</a:t>
            </a:fld>
            <a:endParaRPr lang="en-US" dirty="0"/>
          </a:p>
        </p:txBody>
      </p:sp>
    </p:spTree>
    <p:extLst>
      <p:ext uri="{BB962C8B-B14F-4D97-AF65-F5344CB8AC3E}">
        <p14:creationId xmlns:p14="http://schemas.microsoft.com/office/powerpoint/2010/main" val="41430090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A7B5348-0ACD-7B4C-A3DD-793DDDFB7471}" type="datetimeFigureOut">
              <a:rPr lang="en-US" smtClean="0"/>
              <a:pPr/>
              <a:t>11/30/2021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00606615-25BC-9B48-88B5-61E1D68953BB}"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A7B5348-0ACD-7B4C-A3DD-793DDDFB7471}" type="datetimeFigureOut">
              <a:rPr lang="en-US" smtClean="0"/>
              <a:pPr/>
              <a:t>11/30/2021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00606615-25BC-9B48-88B5-61E1D68953BB}"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A7B5348-0ACD-7B4C-A3DD-793DDDFB7471}" type="datetimeFigureOut">
              <a:rPr lang="en-US" smtClean="0"/>
              <a:pPr/>
              <a:t>11/30/2021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00606615-25BC-9B48-88B5-61E1D68953BB}"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A7B5348-0ACD-7B4C-A3DD-793DDDFB7471}" type="datetimeFigureOut">
              <a:rPr lang="en-US" smtClean="0"/>
              <a:pPr/>
              <a:t>11/30/2021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00606615-25BC-9B48-88B5-61E1D68953BB}"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A7B5348-0ACD-7B4C-A3DD-793DDDFB7471}" type="datetimeFigureOut">
              <a:rPr lang="en-US" smtClean="0"/>
              <a:pPr/>
              <a:t>11/30/2021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00606615-25BC-9B48-88B5-61E1D68953BB}"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A7B5348-0ACD-7B4C-A3DD-793DDDFB7471}" type="datetimeFigureOut">
              <a:rPr lang="en-US" smtClean="0"/>
              <a:pPr/>
              <a:t>11/30/2021</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00606615-25BC-9B48-88B5-61E1D68953BB}"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A7B5348-0ACD-7B4C-A3DD-793DDDFB7471}" type="datetimeFigureOut">
              <a:rPr lang="en-US" smtClean="0"/>
              <a:pPr/>
              <a:t>11/30/2021</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00606615-25BC-9B48-88B5-61E1D68953BB}"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0A7B5348-0ACD-7B4C-A3DD-793DDDFB7471}" type="datetimeFigureOut">
              <a:rPr lang="en-US" smtClean="0"/>
              <a:pPr/>
              <a:t>11/30/2021</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00606615-25BC-9B48-88B5-61E1D68953BB}"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A7B5348-0ACD-7B4C-A3DD-793DDDFB7471}" type="datetimeFigureOut">
              <a:rPr lang="en-US" smtClean="0"/>
              <a:pPr/>
              <a:t>11/30/2021</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00606615-25BC-9B48-88B5-61E1D68953BB}"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A7B5348-0ACD-7B4C-A3DD-793DDDFB7471}" type="datetimeFigureOut">
              <a:rPr lang="en-US" smtClean="0"/>
              <a:pPr/>
              <a:t>11/30/2021</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00606615-25BC-9B48-88B5-61E1D68953BB}"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A7B5348-0ACD-7B4C-A3DD-793DDDFB7471}" type="datetimeFigureOut">
              <a:rPr lang="en-US" smtClean="0"/>
              <a:pPr/>
              <a:t>11/30/2021</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00606615-25BC-9B48-88B5-61E1D68953BB}"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7B5348-0ACD-7B4C-A3DD-793DDDFB7471}" type="datetimeFigureOut">
              <a:rPr lang="en-US" smtClean="0"/>
              <a:pPr/>
              <a:t>11/30/2021</a:t>
            </a:fld>
            <a:endParaRPr lang="en-US"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06615-25BC-9B48-88B5-61E1D68953BB}"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9A27E4F-CC16-462F-9897-88709B070207}"/>
              </a:ext>
            </a:extLst>
          </p:cNvPr>
          <p:cNvSpPr>
            <a:spLocks noGrp="1"/>
          </p:cNvSpPr>
          <p:nvPr>
            <p:ph idx="1"/>
          </p:nvPr>
        </p:nvSpPr>
        <p:spPr>
          <a:xfrm>
            <a:off x="457200" y="1444488"/>
            <a:ext cx="8229600" cy="4463144"/>
          </a:xfrm>
        </p:spPr>
        <p:txBody>
          <a:bodyPr>
            <a:normAutofit lnSpcReduction="10000"/>
          </a:bodyPr>
          <a:lstStyle/>
          <a:p>
            <a:pPr marL="0" indent="0" algn="just">
              <a:buNone/>
            </a:pPr>
            <a:endParaRPr lang="fr-FR" b="1" dirty="0"/>
          </a:p>
          <a:p>
            <a:pPr marL="0" indent="0" algn="ctr">
              <a:buNone/>
            </a:pPr>
            <a:r>
              <a:rPr lang="fr-FR" sz="3800" b="1" dirty="0"/>
              <a:t>Réseau du référencement dans l’accompagnement des survivants des VBG </a:t>
            </a:r>
          </a:p>
          <a:p>
            <a:pPr marL="0" indent="0">
              <a:buNone/>
            </a:pPr>
            <a:endParaRPr lang="fr-FR" b="1" dirty="0"/>
          </a:p>
          <a:p>
            <a:pPr marL="0" indent="0">
              <a:buNone/>
            </a:pPr>
            <a:r>
              <a:rPr lang="fr-FR" b="1" dirty="0"/>
              <a:t>                                     </a:t>
            </a:r>
          </a:p>
          <a:p>
            <a:pPr marL="0" indent="0">
              <a:buNone/>
            </a:pPr>
            <a:endParaRPr lang="fr-FR" b="1" dirty="0"/>
          </a:p>
          <a:p>
            <a:pPr marL="0" indent="0">
              <a:buNone/>
            </a:pPr>
            <a:r>
              <a:rPr lang="fr-FR" b="1" dirty="0"/>
              <a:t>                                               </a:t>
            </a:r>
            <a:r>
              <a:rPr lang="fr-FR" sz="2600" b="1" dirty="0"/>
              <a:t>Novembre 2021</a:t>
            </a:r>
          </a:p>
        </p:txBody>
      </p:sp>
    </p:spTree>
    <p:extLst>
      <p:ext uri="{BB962C8B-B14F-4D97-AF65-F5344CB8AC3E}">
        <p14:creationId xmlns:p14="http://schemas.microsoft.com/office/powerpoint/2010/main" val="332587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4E1F35-B9AE-462D-8CFF-1AC41ECD9ECE}"/>
              </a:ext>
            </a:extLst>
          </p:cNvPr>
          <p:cNvSpPr>
            <a:spLocks noGrp="1"/>
          </p:cNvSpPr>
          <p:nvPr>
            <p:ph type="title"/>
          </p:nvPr>
        </p:nvSpPr>
        <p:spPr>
          <a:xfrm>
            <a:off x="337931" y="367403"/>
            <a:ext cx="8229600" cy="878302"/>
          </a:xfrm>
        </p:spPr>
        <p:txBody>
          <a:bodyPr>
            <a:noAutofit/>
          </a:bodyPr>
          <a:lstStyle/>
          <a:p>
            <a:r>
              <a:rPr lang="fr-FR" sz="2800" b="1" dirty="0"/>
              <a:t>Offre de services VBG et référencement des survivants VBG </a:t>
            </a:r>
            <a:endParaRPr lang="fr-BI" sz="2800" dirty="0"/>
          </a:p>
        </p:txBody>
      </p:sp>
      <p:sp>
        <p:nvSpPr>
          <p:cNvPr id="5" name="Espace réservé du contenu 4">
            <a:extLst>
              <a:ext uri="{FF2B5EF4-FFF2-40B4-BE49-F238E27FC236}">
                <a16:creationId xmlns:a16="http://schemas.microsoft.com/office/drawing/2014/main" id="{765FF71D-EFD2-4E5F-AC98-312EE1DF5BAE}"/>
              </a:ext>
            </a:extLst>
          </p:cNvPr>
          <p:cNvSpPr>
            <a:spLocks noGrp="1"/>
          </p:cNvSpPr>
          <p:nvPr>
            <p:ph idx="1"/>
          </p:nvPr>
        </p:nvSpPr>
        <p:spPr>
          <a:xfrm>
            <a:off x="337930" y="1245705"/>
            <a:ext cx="8514521" cy="5397294"/>
          </a:xfrm>
        </p:spPr>
        <p:txBody>
          <a:bodyPr>
            <a:normAutofit/>
          </a:bodyPr>
          <a:lstStyle/>
          <a:p>
            <a:pPr>
              <a:buFont typeface="Wingdings" panose="05000000000000000000" pitchFamily="2" charset="2"/>
              <a:buChar char="Ø"/>
            </a:pPr>
            <a:r>
              <a:rPr lang="fr-FR" dirty="0"/>
              <a:t> </a:t>
            </a:r>
            <a:r>
              <a:rPr lang="fr-FR" sz="2800" b="1" dirty="0"/>
              <a:t>Au niveau communauté</a:t>
            </a:r>
            <a:r>
              <a:rPr lang="fr-FR" sz="2800" dirty="0"/>
              <a:t>,</a:t>
            </a:r>
          </a:p>
          <a:p>
            <a:pPr algn="just"/>
            <a:r>
              <a:rPr lang="fr-FR" sz="2800" dirty="0"/>
              <a:t>Les acteurs communautaires identifient les cas d’index testing VIH, d’inobservance aux TARV ( dans les PODI),  les survivants VBG, …</a:t>
            </a:r>
          </a:p>
          <a:p>
            <a:pPr algn="just"/>
            <a:r>
              <a:rPr lang="fr-FR" sz="2800" dirty="0"/>
              <a:t>Ces personnes susmentionnées sont orientés et/ou accompagnés par les acteurs de la communauté vers les sites et/ou autres intervenants VBG pour offre des services appropriés;</a:t>
            </a:r>
          </a:p>
          <a:p>
            <a:pPr algn="just"/>
            <a:r>
              <a:rPr lang="fr-FR" sz="2800" dirty="0"/>
              <a:t>Une fois les services de soins reçus dans les sites, les survivants VBG retournent dans la communauté pour la réinsertion communautaire </a:t>
            </a:r>
            <a:endParaRPr lang="fr-BI" sz="2800" dirty="0"/>
          </a:p>
        </p:txBody>
      </p:sp>
    </p:spTree>
    <p:extLst>
      <p:ext uri="{BB962C8B-B14F-4D97-AF65-F5344CB8AC3E}">
        <p14:creationId xmlns:p14="http://schemas.microsoft.com/office/powerpoint/2010/main" val="1950785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1A4A18-AFCC-4EA2-8A1D-AABFCECE19AD}"/>
              </a:ext>
            </a:extLst>
          </p:cNvPr>
          <p:cNvSpPr>
            <a:spLocks noGrp="1"/>
          </p:cNvSpPr>
          <p:nvPr>
            <p:ph type="title"/>
          </p:nvPr>
        </p:nvSpPr>
        <p:spPr>
          <a:xfrm>
            <a:off x="457200" y="274638"/>
            <a:ext cx="8229600" cy="878301"/>
          </a:xfrm>
        </p:spPr>
        <p:txBody>
          <a:bodyPr>
            <a:normAutofit fontScale="90000"/>
          </a:bodyPr>
          <a:lstStyle/>
          <a:p>
            <a:r>
              <a:rPr lang="fr-FR" sz="3200" b="1" dirty="0"/>
              <a:t>Offre de services VBG et référencement des survivants VBG ( suite 1)</a:t>
            </a:r>
            <a:endParaRPr lang="fr-BI" sz="3200" dirty="0"/>
          </a:p>
        </p:txBody>
      </p:sp>
      <p:sp>
        <p:nvSpPr>
          <p:cNvPr id="3" name="Espace réservé du contenu 2">
            <a:extLst>
              <a:ext uri="{FF2B5EF4-FFF2-40B4-BE49-F238E27FC236}">
                <a16:creationId xmlns:a16="http://schemas.microsoft.com/office/drawing/2014/main" id="{4BA4EFD2-5CD5-4F56-97E4-59C94972E927}"/>
              </a:ext>
            </a:extLst>
          </p:cNvPr>
          <p:cNvSpPr>
            <a:spLocks noGrp="1"/>
          </p:cNvSpPr>
          <p:nvPr>
            <p:ph idx="1"/>
          </p:nvPr>
        </p:nvSpPr>
        <p:spPr>
          <a:xfrm>
            <a:off x="457200" y="1378226"/>
            <a:ext cx="8229600" cy="5009322"/>
          </a:xfrm>
        </p:spPr>
        <p:txBody>
          <a:bodyPr>
            <a:normAutofit fontScale="92500" lnSpcReduction="20000"/>
          </a:bodyPr>
          <a:lstStyle/>
          <a:p>
            <a:pPr>
              <a:buFont typeface="Wingdings" panose="05000000000000000000" pitchFamily="2" charset="2"/>
              <a:buChar char="Ø"/>
            </a:pPr>
            <a:r>
              <a:rPr lang="fr-FR" sz="2800" b="1" dirty="0"/>
              <a:t>Au niveau des structures de soins,</a:t>
            </a:r>
          </a:p>
          <a:p>
            <a:r>
              <a:rPr lang="fr-FR" sz="2800" dirty="0"/>
              <a:t>Un paquet de services complets post-VBG sont octroyés si disponibles dans les sites;</a:t>
            </a:r>
          </a:p>
          <a:p>
            <a:r>
              <a:rPr lang="fr-FR" sz="2800" dirty="0"/>
              <a:t>Un maping des intervenants et services post-VBG est fait par les sites;</a:t>
            </a:r>
          </a:p>
          <a:p>
            <a:r>
              <a:rPr lang="fr-FR" sz="2800" dirty="0"/>
              <a:t>Si le service n’est pas disponible dans le site, celui-ci réfère le survivant vers d’autres fournisseurs de services ( autres sites, police, justice, administration, ASC, CDFC…) par le biais d’une fiche de référence/contre référence validée par les intervenants VBG</a:t>
            </a:r>
          </a:p>
          <a:p>
            <a:r>
              <a:rPr lang="fr-FR" sz="2800" dirty="0"/>
              <a:t>Le suivi de cette référence est fait pour s’assurer de l’offre de service ( une contre-référence est retournée au site référente)</a:t>
            </a:r>
            <a:endParaRPr lang="fr-BI" sz="2800" dirty="0"/>
          </a:p>
        </p:txBody>
      </p:sp>
    </p:spTree>
    <p:extLst>
      <p:ext uri="{BB962C8B-B14F-4D97-AF65-F5344CB8AC3E}">
        <p14:creationId xmlns:p14="http://schemas.microsoft.com/office/powerpoint/2010/main" val="1172895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2CA6C2-BD30-433B-9EB0-4F8EAA7C9CC7}"/>
              </a:ext>
            </a:extLst>
          </p:cNvPr>
          <p:cNvSpPr>
            <a:spLocks noGrp="1"/>
          </p:cNvSpPr>
          <p:nvPr>
            <p:ph type="title"/>
          </p:nvPr>
        </p:nvSpPr>
        <p:spPr/>
        <p:txBody>
          <a:bodyPr>
            <a:normAutofit/>
          </a:bodyPr>
          <a:lstStyle/>
          <a:p>
            <a:r>
              <a:rPr lang="fr-FR" sz="2800" b="1" dirty="0"/>
              <a:t>Offre de services VBG et référencement des survivants VBG ( suite 2)</a:t>
            </a:r>
            <a:endParaRPr lang="fr-BI" sz="2800" dirty="0"/>
          </a:p>
        </p:txBody>
      </p:sp>
      <p:sp>
        <p:nvSpPr>
          <p:cNvPr id="3" name="Espace réservé du contenu 2">
            <a:extLst>
              <a:ext uri="{FF2B5EF4-FFF2-40B4-BE49-F238E27FC236}">
                <a16:creationId xmlns:a16="http://schemas.microsoft.com/office/drawing/2014/main" id="{A080C9C2-6009-4FF8-A94E-2CDB6518481D}"/>
              </a:ext>
            </a:extLst>
          </p:cNvPr>
          <p:cNvSpPr>
            <a:spLocks noGrp="1"/>
          </p:cNvSpPr>
          <p:nvPr>
            <p:ph idx="1"/>
          </p:nvPr>
        </p:nvSpPr>
        <p:spPr>
          <a:xfrm>
            <a:off x="457200" y="1600200"/>
            <a:ext cx="8262730" cy="4525963"/>
          </a:xfrm>
        </p:spPr>
        <p:txBody>
          <a:bodyPr/>
          <a:lstStyle/>
          <a:p>
            <a:pPr algn="just">
              <a:buFont typeface="Wingdings" panose="05000000000000000000" pitchFamily="2" charset="2"/>
              <a:buChar char="Ø"/>
            </a:pPr>
            <a:r>
              <a:rPr lang="fr-FR" sz="2800" dirty="0"/>
              <a:t>Une fois les services post-VBG reçus au site, les acteurs communautaires formés facilitent la réinsertion des survivants dans leur communauté ( soutien psychosocial et matériel, prévention de la discrimination et stigmatisation, …)</a:t>
            </a:r>
          </a:p>
          <a:p>
            <a:pPr algn="just">
              <a:buFont typeface="Wingdings" panose="05000000000000000000" pitchFamily="2" charset="2"/>
              <a:buChar char="Ø"/>
            </a:pPr>
            <a:r>
              <a:rPr lang="fr-FR" sz="2800" dirty="0"/>
              <a:t>Les structures des soins reçoivent également les survivants référés des autres intervenants VBG (Autres sites, police, justice, administration, ASC, CDFC…) </a:t>
            </a:r>
          </a:p>
          <a:p>
            <a:pPr marL="0" indent="0">
              <a:buNone/>
            </a:pPr>
            <a:endParaRPr lang="fr-BI" sz="2800" dirty="0"/>
          </a:p>
        </p:txBody>
      </p:sp>
    </p:spTree>
    <p:extLst>
      <p:ext uri="{BB962C8B-B14F-4D97-AF65-F5344CB8AC3E}">
        <p14:creationId xmlns:p14="http://schemas.microsoft.com/office/powerpoint/2010/main" val="1501592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4DD1901C-2B18-40A6-9301-CCC907BF0995}"/>
              </a:ext>
            </a:extLst>
          </p:cNvPr>
          <p:cNvSpPr>
            <a:spLocks noGrp="1"/>
          </p:cNvSpPr>
          <p:nvPr>
            <p:ph type="body" sz="half" idx="2"/>
          </p:nvPr>
        </p:nvSpPr>
        <p:spPr>
          <a:xfrm>
            <a:off x="822049" y="6122504"/>
            <a:ext cx="7248525" cy="569844"/>
          </a:xfrm>
        </p:spPr>
        <p:txBody>
          <a:bodyPr>
            <a:noAutofit/>
          </a:bodyPr>
          <a:lstStyle/>
          <a:p>
            <a:pPr algn="ctr"/>
            <a:r>
              <a:rPr lang="fr-FR" sz="1800" b="1" dirty="0"/>
              <a:t>Le système de référencement se fait à tous les sens et vers tous les intervenants si besoin</a:t>
            </a:r>
            <a:endParaRPr lang="fr-BI" sz="1800" b="1" dirty="0"/>
          </a:p>
        </p:txBody>
      </p:sp>
      <p:graphicFrame>
        <p:nvGraphicFramePr>
          <p:cNvPr id="8" name="Espace réservé pour une image  7">
            <a:extLst>
              <a:ext uri="{FF2B5EF4-FFF2-40B4-BE49-F238E27FC236}">
                <a16:creationId xmlns:a16="http://schemas.microsoft.com/office/drawing/2014/main" id="{B4A525CC-52AC-4E73-933B-2E75C2885241}"/>
              </a:ext>
            </a:extLst>
          </p:cNvPr>
          <p:cNvGraphicFramePr>
            <a:graphicFrameLocks noGrp="1"/>
          </p:cNvGraphicFramePr>
          <p:nvPr>
            <p:ph type="pic" idx="1"/>
            <p:extLst>
              <p:ext uri="{D42A27DB-BD31-4B8C-83A1-F6EECF244321}">
                <p14:modId xmlns:p14="http://schemas.microsoft.com/office/powerpoint/2010/main" val="1944044490"/>
              </p:ext>
            </p:extLst>
          </p:nvPr>
        </p:nvGraphicFramePr>
        <p:xfrm>
          <a:off x="954088" y="758549"/>
          <a:ext cx="7248525" cy="4741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8106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04600E-027F-4DE2-B050-3C5DBF276BC3}"/>
              </a:ext>
            </a:extLst>
          </p:cNvPr>
          <p:cNvSpPr>
            <a:spLocks noGrp="1"/>
          </p:cNvSpPr>
          <p:nvPr>
            <p:ph type="title"/>
          </p:nvPr>
        </p:nvSpPr>
        <p:spPr>
          <a:xfrm>
            <a:off x="457200" y="274638"/>
            <a:ext cx="8229600" cy="457199"/>
          </a:xfrm>
        </p:spPr>
        <p:txBody>
          <a:bodyPr>
            <a:noAutofit/>
          </a:bodyPr>
          <a:lstStyle/>
          <a:p>
            <a:pPr algn="l"/>
            <a:r>
              <a:rPr lang="fr-FR" sz="2800" b="1" dirty="0">
                <a:effectLst/>
                <a:latin typeface="Calibri" panose="020F0502020204030204" pitchFamily="34" charset="0"/>
                <a:ea typeface="Calibri" panose="020F0502020204030204" pitchFamily="34" charset="0"/>
                <a:cs typeface="Times New Roman" panose="02020603050405020304" pitchFamily="18" charset="0"/>
              </a:rPr>
              <a:t>Exemple d’un survivant VBG accompagné</a:t>
            </a:r>
            <a:endParaRPr lang="fr-BI" sz="2800" b="1" dirty="0"/>
          </a:p>
        </p:txBody>
      </p:sp>
      <p:sp>
        <p:nvSpPr>
          <p:cNvPr id="3" name="Espace réservé du contenu 2">
            <a:extLst>
              <a:ext uri="{FF2B5EF4-FFF2-40B4-BE49-F238E27FC236}">
                <a16:creationId xmlns:a16="http://schemas.microsoft.com/office/drawing/2014/main" id="{8B3E1769-0FA8-464B-8E8F-FAB6D977522C}"/>
              </a:ext>
            </a:extLst>
          </p:cNvPr>
          <p:cNvSpPr>
            <a:spLocks noGrp="1"/>
          </p:cNvSpPr>
          <p:nvPr>
            <p:ph idx="1"/>
          </p:nvPr>
        </p:nvSpPr>
        <p:spPr>
          <a:xfrm>
            <a:off x="92765" y="901148"/>
            <a:ext cx="8958470" cy="5777948"/>
          </a:xfrm>
        </p:spPr>
        <p:txBody>
          <a:bodyPr>
            <a:noAutofit/>
          </a:bodyPr>
          <a:lstStyle/>
          <a:p>
            <a:pPr marL="0" indent="0" algn="just">
              <a:buNone/>
            </a:pPr>
            <a:r>
              <a:rPr lang="fr-FR" sz="1800" dirty="0"/>
              <a:t>Dans l’un des sites PEPFAR de Gitega, une femme sous TARV depuis 3 ans. Malgré qu’elle soit sous ARV, sa charge virale était toujours détectable  et des séances de renforcement d’observance ne donnaient pas des résultats escomptés. </a:t>
            </a:r>
          </a:p>
          <a:p>
            <a:pPr marL="0" indent="0" algn="just">
              <a:buNone/>
            </a:pPr>
            <a:r>
              <a:rPr lang="fr-FR" sz="1800" dirty="0"/>
              <a:t>Après la formation des prestataires de soins organisée par GIR’ITEKA (en février 2021), le prestataire formé de ce site a invité cette femme à une séance de renforcement d’observance et lui a demandé de parler de sa relation avec son mari afin de faire screening pour VBG. C’est ainsi qu’il a compris que la femme subissait toutes les formes de violences (sexuelle, physique, émotionnelle et économique) de la part de son mari ( lui aussi sous TARV avec charge virale indétectable). </a:t>
            </a:r>
          </a:p>
          <a:p>
            <a:pPr marL="0" indent="0" algn="just">
              <a:buNone/>
            </a:pPr>
            <a:r>
              <a:rPr lang="fr-FR" sz="1800" dirty="0"/>
              <a:t>En étroite collaboration avec le relais communautaire proche du domicile de la femme et en accord avec celle-ci, des visites à domicile ont été organisées pour sensibiliser son mari à la non violence familiale et questions genre. Il avait été constaté que le mari n’était pas conscient que ses actes étaient des violences mais que c’est normal qu’une femme soit traitée ainsi comme  </a:t>
            </a:r>
            <a:r>
              <a:rPr lang="fr-FR" sz="1800" i="1" dirty="0"/>
              <a:t>« elle avait été dotée pour exécuter les vœux de son mari », </a:t>
            </a:r>
            <a:r>
              <a:rPr lang="fr-FR" sz="1800" dirty="0"/>
              <a:t>disait-il. Le mari a demandé pardon à femme et a promis de ne plus la maltraiter. Actuellement, cette femme témoigne qu’est à l’aise et sa charge virale mesurée, après  3 mois du changement de comportement de son mari, est indétectable depuis . Ledit relais communautaire est devenu l’ami de la famille et continue à faire des visites à cette famille pour se rassurer de la stabilité de la femme pour son observance au TARV et de sa sécurité en rapport avec la VBG.</a:t>
            </a:r>
            <a:endParaRPr lang="fr-BI" sz="1800" dirty="0"/>
          </a:p>
        </p:txBody>
      </p:sp>
    </p:spTree>
    <p:extLst>
      <p:ext uri="{BB962C8B-B14F-4D97-AF65-F5344CB8AC3E}">
        <p14:creationId xmlns:p14="http://schemas.microsoft.com/office/powerpoint/2010/main" val="343477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87F173-F1DC-4698-9C66-ABCB66EFB5B3}"/>
              </a:ext>
            </a:extLst>
          </p:cNvPr>
          <p:cNvSpPr>
            <a:spLocks noGrp="1"/>
          </p:cNvSpPr>
          <p:nvPr>
            <p:ph type="title"/>
          </p:nvPr>
        </p:nvSpPr>
        <p:spPr>
          <a:xfrm>
            <a:off x="457200" y="274638"/>
            <a:ext cx="8229600" cy="732527"/>
          </a:xfrm>
        </p:spPr>
        <p:txBody>
          <a:bodyPr>
            <a:normAutofit fontScale="90000"/>
          </a:bodyPr>
          <a:lstStyle/>
          <a:p>
            <a:pPr marL="0" indent="0"/>
            <a:r>
              <a:rPr lang="fr-FR" sz="3200" b="1" dirty="0"/>
              <a:t>Réseau du référencement dans l’accompagnement des survivants des VBG </a:t>
            </a:r>
          </a:p>
        </p:txBody>
      </p:sp>
      <p:sp>
        <p:nvSpPr>
          <p:cNvPr id="3" name="Espace réservé du contenu 2">
            <a:extLst>
              <a:ext uri="{FF2B5EF4-FFF2-40B4-BE49-F238E27FC236}">
                <a16:creationId xmlns:a16="http://schemas.microsoft.com/office/drawing/2014/main" id="{670CB1C3-A86E-4844-A21E-E7C7C9D304AE}"/>
              </a:ext>
            </a:extLst>
          </p:cNvPr>
          <p:cNvSpPr>
            <a:spLocks noGrp="1"/>
          </p:cNvSpPr>
          <p:nvPr>
            <p:ph idx="1"/>
          </p:nvPr>
        </p:nvSpPr>
        <p:spPr>
          <a:xfrm>
            <a:off x="457200" y="1732722"/>
            <a:ext cx="8229600" cy="4525963"/>
          </a:xfrm>
        </p:spPr>
        <p:txBody>
          <a:bodyPr>
            <a:normAutofit fontScale="92500" lnSpcReduction="20000"/>
          </a:bodyPr>
          <a:lstStyle/>
          <a:p>
            <a:pPr marL="0" indent="0">
              <a:buNone/>
            </a:pPr>
            <a:r>
              <a:rPr lang="fr-FR" dirty="0"/>
              <a:t>Il existe </a:t>
            </a:r>
            <a:r>
              <a:rPr lang="fr-FR" b="1" dirty="0">
                <a:solidFill>
                  <a:srgbClr val="00B0F0"/>
                </a:solidFill>
              </a:rPr>
              <a:t>3 niveaux de réseau de référencement:</a:t>
            </a:r>
          </a:p>
          <a:p>
            <a:pPr marL="0" indent="0">
              <a:buNone/>
            </a:pPr>
            <a:r>
              <a:rPr lang="fr-FR" dirty="0"/>
              <a:t>1° </a:t>
            </a:r>
            <a:r>
              <a:rPr lang="fr-FR" b="1" u="sng" dirty="0"/>
              <a:t>Réseaux collinaires de lutte contre les VBG</a:t>
            </a:r>
          </a:p>
          <a:p>
            <a:pPr marL="0" indent="0">
              <a:buNone/>
            </a:pPr>
            <a:r>
              <a:rPr lang="fr-FR" dirty="0"/>
              <a:t>de 6 membres chacun:</a:t>
            </a:r>
          </a:p>
          <a:p>
            <a:pPr>
              <a:buFont typeface="Wingdings" panose="05000000000000000000" pitchFamily="2" charset="2"/>
              <a:buChar char="Ø"/>
            </a:pPr>
            <a:r>
              <a:rPr lang="fr-FR" dirty="0"/>
              <a:t>1 </a:t>
            </a:r>
            <a:r>
              <a:rPr lang="fr-FR" dirty="0" err="1"/>
              <a:t>Imboneza</a:t>
            </a:r>
            <a:r>
              <a:rPr lang="fr-FR" dirty="0"/>
              <a:t> CDFC ( Président du réseau)</a:t>
            </a:r>
          </a:p>
          <a:p>
            <a:pPr>
              <a:buFont typeface="Wingdings" panose="05000000000000000000" pitchFamily="2" charset="2"/>
              <a:buChar char="Ø"/>
            </a:pPr>
            <a:r>
              <a:rPr lang="fr-FR" dirty="0"/>
              <a:t>1 Chef de colline</a:t>
            </a:r>
          </a:p>
          <a:p>
            <a:pPr>
              <a:buFont typeface="Wingdings" panose="05000000000000000000" pitchFamily="2" charset="2"/>
              <a:buChar char="Ø"/>
            </a:pPr>
            <a:r>
              <a:rPr lang="fr-FR" dirty="0"/>
              <a:t>1 membre du COSA</a:t>
            </a:r>
          </a:p>
          <a:p>
            <a:pPr>
              <a:buFont typeface="Wingdings" panose="05000000000000000000" pitchFamily="2" charset="2"/>
              <a:buChar char="Ø"/>
            </a:pPr>
            <a:r>
              <a:rPr lang="fr-FR" dirty="0"/>
              <a:t>1 Notable collinaire</a:t>
            </a:r>
          </a:p>
          <a:p>
            <a:pPr>
              <a:buFont typeface="Wingdings" panose="05000000000000000000" pitchFamily="2" charset="2"/>
              <a:buChar char="Ø"/>
            </a:pPr>
            <a:r>
              <a:rPr lang="fr-FR" dirty="0"/>
              <a:t>1 Relais communautaire/ASC</a:t>
            </a:r>
          </a:p>
          <a:p>
            <a:pPr>
              <a:buFont typeface="Wingdings" panose="05000000000000000000" pitchFamily="2" charset="2"/>
              <a:buChar char="Ø"/>
            </a:pPr>
            <a:r>
              <a:rPr lang="fr-FR" dirty="0"/>
              <a:t>1 Jeune </a:t>
            </a:r>
          </a:p>
          <a:p>
            <a:pPr marL="0" indent="0">
              <a:buNone/>
            </a:pPr>
            <a:endParaRPr lang="fr-BI" dirty="0"/>
          </a:p>
        </p:txBody>
      </p:sp>
    </p:spTree>
    <p:extLst>
      <p:ext uri="{BB962C8B-B14F-4D97-AF65-F5344CB8AC3E}">
        <p14:creationId xmlns:p14="http://schemas.microsoft.com/office/powerpoint/2010/main" val="4257791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FEA02C-8D2C-4B65-A770-E5D2009DE5E2}"/>
              </a:ext>
            </a:extLst>
          </p:cNvPr>
          <p:cNvSpPr>
            <a:spLocks noGrp="1"/>
          </p:cNvSpPr>
          <p:nvPr>
            <p:ph type="title"/>
          </p:nvPr>
        </p:nvSpPr>
        <p:spPr/>
        <p:txBody>
          <a:bodyPr>
            <a:normAutofit fontScale="90000"/>
          </a:bodyPr>
          <a:lstStyle/>
          <a:p>
            <a:r>
              <a:rPr lang="fr-FR" sz="3200" b="1" dirty="0"/>
              <a:t>Réseau du référencement dans l’accompagnement des survivants des VBG (suite 1)</a:t>
            </a:r>
            <a:endParaRPr lang="fr-BI" sz="3200" dirty="0"/>
          </a:p>
        </p:txBody>
      </p:sp>
      <p:sp>
        <p:nvSpPr>
          <p:cNvPr id="3" name="Espace réservé du contenu 2">
            <a:extLst>
              <a:ext uri="{FF2B5EF4-FFF2-40B4-BE49-F238E27FC236}">
                <a16:creationId xmlns:a16="http://schemas.microsoft.com/office/drawing/2014/main" id="{ADF01B8E-6EC1-4E7A-BB97-8F056C3675B4}"/>
              </a:ext>
            </a:extLst>
          </p:cNvPr>
          <p:cNvSpPr>
            <a:spLocks noGrp="1"/>
          </p:cNvSpPr>
          <p:nvPr>
            <p:ph idx="1"/>
          </p:nvPr>
        </p:nvSpPr>
        <p:spPr>
          <a:xfrm>
            <a:off x="457200" y="1417638"/>
            <a:ext cx="8229600" cy="5165724"/>
          </a:xfrm>
        </p:spPr>
        <p:txBody>
          <a:bodyPr>
            <a:normAutofit fontScale="92500" lnSpcReduction="10000"/>
          </a:bodyPr>
          <a:lstStyle/>
          <a:p>
            <a:pPr marL="0" indent="0">
              <a:buNone/>
            </a:pPr>
            <a:r>
              <a:rPr lang="fr-FR" dirty="0"/>
              <a:t>2° </a:t>
            </a:r>
            <a:r>
              <a:rPr lang="fr-FR" sz="2400" b="1" u="sng" dirty="0"/>
              <a:t>Réseaux communaux de lutte contre les VBG</a:t>
            </a:r>
          </a:p>
          <a:p>
            <a:pPr marL="0" indent="0">
              <a:buNone/>
            </a:pPr>
            <a:r>
              <a:rPr lang="fr-FR" sz="2400" dirty="0"/>
              <a:t>de 11-13 membres chacun:</a:t>
            </a:r>
          </a:p>
          <a:p>
            <a:pPr>
              <a:buFont typeface="Wingdings" panose="05000000000000000000" pitchFamily="2" charset="2"/>
              <a:buChar char="Ø"/>
            </a:pPr>
            <a:r>
              <a:rPr lang="fr-FR" sz="2400" dirty="0"/>
              <a:t> Administrateur communal ou son conseiller social ( Président du réseau)</a:t>
            </a:r>
          </a:p>
          <a:p>
            <a:pPr>
              <a:buFont typeface="Wingdings" panose="05000000000000000000" pitchFamily="2" charset="2"/>
              <a:buChar char="Ø"/>
            </a:pPr>
            <a:r>
              <a:rPr lang="fr-FR" sz="2400" dirty="0"/>
              <a:t>Assistant social CDFC</a:t>
            </a:r>
          </a:p>
          <a:p>
            <a:pPr>
              <a:buFont typeface="Wingdings" panose="05000000000000000000" pitchFamily="2" charset="2"/>
              <a:buChar char="Ø"/>
            </a:pPr>
            <a:r>
              <a:rPr lang="fr-FR" sz="2400" dirty="0"/>
              <a:t>Chef de zone ( tous)</a:t>
            </a:r>
          </a:p>
          <a:p>
            <a:pPr>
              <a:buFont typeface="Wingdings" panose="05000000000000000000" pitchFamily="2" charset="2"/>
              <a:buChar char="Ø"/>
            </a:pPr>
            <a:r>
              <a:rPr lang="fr-FR" sz="2400" dirty="0"/>
              <a:t> Chefs des services du domaine social</a:t>
            </a:r>
          </a:p>
          <a:p>
            <a:pPr>
              <a:buFont typeface="Wingdings" panose="05000000000000000000" pitchFamily="2" charset="2"/>
              <a:buChar char="Ø"/>
            </a:pPr>
            <a:r>
              <a:rPr lang="fr-FR" sz="2400" dirty="0"/>
              <a:t>Président du tribunal de résidence</a:t>
            </a:r>
          </a:p>
          <a:p>
            <a:pPr>
              <a:buFont typeface="Wingdings" panose="05000000000000000000" pitchFamily="2" charset="2"/>
              <a:buChar char="Ø"/>
            </a:pPr>
            <a:r>
              <a:rPr lang="fr-FR" sz="2400" dirty="0"/>
              <a:t>OPJ communal</a:t>
            </a:r>
          </a:p>
          <a:p>
            <a:pPr>
              <a:buFont typeface="Wingdings" panose="05000000000000000000" pitchFamily="2" charset="2"/>
              <a:buChar char="Ø"/>
            </a:pPr>
            <a:r>
              <a:rPr lang="fr-FR" sz="2400" dirty="0"/>
              <a:t>TPS communal</a:t>
            </a:r>
          </a:p>
          <a:p>
            <a:pPr>
              <a:buFont typeface="Wingdings" panose="05000000000000000000" pitchFamily="2" charset="2"/>
              <a:buChar char="Ø"/>
            </a:pPr>
            <a:r>
              <a:rPr lang="fr-FR" sz="2400" dirty="0"/>
              <a:t> Représentant de la Société civile intervenants VBG</a:t>
            </a:r>
          </a:p>
          <a:p>
            <a:pPr>
              <a:buFont typeface="Wingdings" panose="05000000000000000000" pitchFamily="2" charset="2"/>
              <a:buChar char="Ø"/>
            </a:pPr>
            <a:r>
              <a:rPr lang="fr-FR" sz="2400" dirty="0"/>
              <a:t>Directeur communal de l’éducation (DCE)</a:t>
            </a:r>
          </a:p>
          <a:p>
            <a:pPr>
              <a:buFont typeface="Wingdings" panose="05000000000000000000" pitchFamily="2" charset="2"/>
              <a:buChar char="Ø"/>
            </a:pPr>
            <a:r>
              <a:rPr lang="fr-FR" sz="2400" dirty="0"/>
              <a:t>2 Jeunes ( M et F) </a:t>
            </a:r>
          </a:p>
          <a:p>
            <a:pPr>
              <a:buFont typeface="Wingdings" panose="05000000000000000000" pitchFamily="2" charset="2"/>
              <a:buChar char="Ø"/>
            </a:pPr>
            <a:endParaRPr lang="fr-FR" sz="2400" dirty="0"/>
          </a:p>
          <a:p>
            <a:pPr>
              <a:buFont typeface="Wingdings" panose="05000000000000000000" pitchFamily="2" charset="2"/>
              <a:buChar char="Ø"/>
            </a:pPr>
            <a:endParaRPr lang="fr-FR" sz="3000" dirty="0"/>
          </a:p>
          <a:p>
            <a:pPr>
              <a:buFont typeface="Wingdings" panose="05000000000000000000" pitchFamily="2" charset="2"/>
              <a:buChar char="Ø"/>
            </a:pPr>
            <a:endParaRPr lang="fr-BI" sz="3000" dirty="0"/>
          </a:p>
        </p:txBody>
      </p:sp>
    </p:spTree>
    <p:extLst>
      <p:ext uri="{BB962C8B-B14F-4D97-AF65-F5344CB8AC3E}">
        <p14:creationId xmlns:p14="http://schemas.microsoft.com/office/powerpoint/2010/main" val="1069554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95C175-BD8C-4060-8B5F-C5BBA87B1A60}"/>
              </a:ext>
            </a:extLst>
          </p:cNvPr>
          <p:cNvSpPr>
            <a:spLocks noGrp="1"/>
          </p:cNvSpPr>
          <p:nvPr>
            <p:ph type="title"/>
          </p:nvPr>
        </p:nvSpPr>
        <p:spPr/>
        <p:txBody>
          <a:bodyPr>
            <a:normAutofit fontScale="90000"/>
          </a:bodyPr>
          <a:lstStyle/>
          <a:p>
            <a:r>
              <a:rPr lang="fr-FR" sz="3200" b="1" dirty="0"/>
              <a:t>Réseau du référencement dans l’accompagnement des survivants des VBG (suite 2)</a:t>
            </a:r>
            <a:endParaRPr lang="fr-BI" sz="3200" dirty="0"/>
          </a:p>
        </p:txBody>
      </p:sp>
      <p:sp>
        <p:nvSpPr>
          <p:cNvPr id="3" name="Espace réservé du contenu 2">
            <a:extLst>
              <a:ext uri="{FF2B5EF4-FFF2-40B4-BE49-F238E27FC236}">
                <a16:creationId xmlns:a16="http://schemas.microsoft.com/office/drawing/2014/main" id="{DAA51914-DD05-4B4C-9FA6-8736A3915804}"/>
              </a:ext>
            </a:extLst>
          </p:cNvPr>
          <p:cNvSpPr>
            <a:spLocks noGrp="1"/>
          </p:cNvSpPr>
          <p:nvPr>
            <p:ph idx="1"/>
          </p:nvPr>
        </p:nvSpPr>
        <p:spPr>
          <a:xfrm>
            <a:off x="457200" y="1600200"/>
            <a:ext cx="8229600" cy="4983162"/>
          </a:xfrm>
        </p:spPr>
        <p:txBody>
          <a:bodyPr>
            <a:normAutofit fontScale="92500" lnSpcReduction="20000"/>
          </a:bodyPr>
          <a:lstStyle/>
          <a:p>
            <a:pPr marL="0" indent="0">
              <a:buNone/>
            </a:pPr>
            <a:r>
              <a:rPr lang="fr-FR" dirty="0"/>
              <a:t>3</a:t>
            </a:r>
            <a:r>
              <a:rPr lang="fr-FR" sz="2800" dirty="0"/>
              <a:t>° </a:t>
            </a:r>
            <a:r>
              <a:rPr lang="fr-FR" sz="2800" b="1" u="sng" dirty="0"/>
              <a:t>Réseau provincial de lutte contre les VBG</a:t>
            </a:r>
            <a:r>
              <a:rPr lang="fr-FR" sz="2800" b="1" dirty="0"/>
              <a:t> </a:t>
            </a:r>
            <a:r>
              <a:rPr lang="fr-FR" sz="2800" dirty="0"/>
              <a:t>composé de:</a:t>
            </a:r>
          </a:p>
          <a:p>
            <a:pPr>
              <a:buFont typeface="Wingdings" panose="05000000000000000000" pitchFamily="2" charset="2"/>
              <a:buChar char="Ø"/>
            </a:pPr>
            <a:r>
              <a:rPr lang="fr-FR" dirty="0"/>
              <a:t> Conseiller culturel et social du gouverneur ( Président du réseau)</a:t>
            </a:r>
          </a:p>
          <a:p>
            <a:pPr>
              <a:buFont typeface="Wingdings" panose="05000000000000000000" pitchFamily="2" charset="2"/>
              <a:buChar char="Ø"/>
            </a:pPr>
            <a:r>
              <a:rPr lang="fr-FR" dirty="0"/>
              <a:t>Président du TGI</a:t>
            </a:r>
          </a:p>
          <a:p>
            <a:pPr>
              <a:buFont typeface="Wingdings" panose="05000000000000000000" pitchFamily="2" charset="2"/>
              <a:buChar char="Ø"/>
            </a:pPr>
            <a:r>
              <a:rPr lang="fr-FR" dirty="0"/>
              <a:t>Procureur de la République</a:t>
            </a:r>
          </a:p>
          <a:p>
            <a:pPr>
              <a:buFont typeface="Wingdings" panose="05000000000000000000" pitchFamily="2" charset="2"/>
              <a:buChar char="Ø"/>
            </a:pPr>
            <a:r>
              <a:rPr lang="fr-FR" dirty="0"/>
              <a:t>Coordinateur provincial CDFC</a:t>
            </a:r>
          </a:p>
          <a:p>
            <a:pPr>
              <a:buFont typeface="Wingdings" panose="05000000000000000000" pitchFamily="2" charset="2"/>
              <a:buChar char="Ø"/>
            </a:pPr>
            <a:r>
              <a:rPr lang="fr-FR" dirty="0"/>
              <a:t>Commissaire provincial de la police</a:t>
            </a:r>
          </a:p>
          <a:p>
            <a:pPr>
              <a:buFont typeface="Wingdings" panose="05000000000000000000" pitchFamily="2" charset="2"/>
              <a:buChar char="Ø"/>
            </a:pPr>
            <a:r>
              <a:rPr lang="fr-FR" dirty="0"/>
              <a:t>Directeur provincial de l’éducation</a:t>
            </a:r>
          </a:p>
          <a:p>
            <a:pPr>
              <a:buFont typeface="Wingdings" panose="05000000000000000000" pitchFamily="2" charset="2"/>
              <a:buChar char="Ø"/>
            </a:pPr>
            <a:r>
              <a:rPr lang="fr-FR" dirty="0"/>
              <a:t> Présidents des réseaux communaux (tous)</a:t>
            </a:r>
          </a:p>
          <a:p>
            <a:pPr>
              <a:buFont typeface="Wingdings" panose="05000000000000000000" pitchFamily="2" charset="2"/>
              <a:buChar char="Ø"/>
            </a:pPr>
            <a:r>
              <a:rPr lang="fr-FR" dirty="0"/>
              <a:t>Différents intervenants dans la lutte contre les VBG dans la province</a:t>
            </a:r>
          </a:p>
          <a:p>
            <a:pPr>
              <a:buFont typeface="Wingdings" panose="05000000000000000000" pitchFamily="2" charset="2"/>
              <a:buChar char="Ø"/>
            </a:pPr>
            <a:endParaRPr lang="fr-BI" dirty="0"/>
          </a:p>
        </p:txBody>
      </p:sp>
    </p:spTree>
    <p:extLst>
      <p:ext uri="{BB962C8B-B14F-4D97-AF65-F5344CB8AC3E}">
        <p14:creationId xmlns:p14="http://schemas.microsoft.com/office/powerpoint/2010/main" val="630868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D472EF-D7CB-4DE2-B5BB-1F7DC77B10D8}"/>
              </a:ext>
            </a:extLst>
          </p:cNvPr>
          <p:cNvSpPr>
            <a:spLocks noGrp="1"/>
          </p:cNvSpPr>
          <p:nvPr>
            <p:ph type="title"/>
          </p:nvPr>
        </p:nvSpPr>
        <p:spPr>
          <a:xfrm>
            <a:off x="457200" y="887896"/>
            <a:ext cx="8229600" cy="384313"/>
          </a:xfrm>
        </p:spPr>
        <p:txBody>
          <a:bodyPr>
            <a:normAutofit fontScale="90000"/>
          </a:bodyPr>
          <a:lstStyle/>
          <a:p>
            <a:r>
              <a:rPr lang="fr-FR" sz="3100" b="1" u="none" strike="noStrike" dirty="0">
                <a:effectLst/>
              </a:rPr>
              <a:t>Fonctionnement du système de référencement dans l’accompagne de la victime </a:t>
            </a:r>
            <a:br>
              <a:rPr lang="fr-FR" sz="4400" u="none" strike="noStrike" dirty="0">
                <a:solidFill>
                  <a:srgbClr val="FF0000"/>
                </a:solidFill>
                <a:effectLst/>
              </a:rPr>
            </a:br>
            <a:endParaRPr lang="fr-BI" dirty="0"/>
          </a:p>
        </p:txBody>
      </p:sp>
      <p:sp>
        <p:nvSpPr>
          <p:cNvPr id="3" name="Espace réservé du contenu 2">
            <a:extLst>
              <a:ext uri="{FF2B5EF4-FFF2-40B4-BE49-F238E27FC236}">
                <a16:creationId xmlns:a16="http://schemas.microsoft.com/office/drawing/2014/main" id="{3F83AC7D-76B2-484E-A952-85AF70D1B323}"/>
              </a:ext>
            </a:extLst>
          </p:cNvPr>
          <p:cNvSpPr>
            <a:spLocks noGrp="1"/>
          </p:cNvSpPr>
          <p:nvPr>
            <p:ph idx="1"/>
          </p:nvPr>
        </p:nvSpPr>
        <p:spPr>
          <a:xfrm>
            <a:off x="238539" y="1600200"/>
            <a:ext cx="8799443" cy="4983162"/>
          </a:xfrm>
        </p:spPr>
        <p:txBody>
          <a:bodyPr/>
          <a:lstStyle/>
          <a:p>
            <a:pPr marL="514350" indent="-514350">
              <a:buFont typeface="+mj-lt"/>
              <a:buAutoNum type="arabicParenR"/>
            </a:pPr>
            <a:r>
              <a:rPr lang="fr-FR" sz="2800" b="1" dirty="0"/>
              <a:t>Le réseau collinaire </a:t>
            </a:r>
            <a:r>
              <a:rPr lang="fr-FR" sz="2800" dirty="0"/>
              <a:t>est le réseau communautaire et œuvre pour:</a:t>
            </a:r>
          </a:p>
          <a:p>
            <a:pPr>
              <a:buFont typeface="Wingdings" panose="05000000000000000000" pitchFamily="2" charset="2"/>
              <a:buChar char="ü"/>
            </a:pPr>
            <a:r>
              <a:rPr lang="fr-FR" sz="2800" dirty="0"/>
              <a:t> sensibilisation/prévention communautaire </a:t>
            </a:r>
          </a:p>
          <a:p>
            <a:pPr>
              <a:buFont typeface="Wingdings" panose="05000000000000000000" pitchFamily="2" charset="2"/>
              <a:buChar char="ü"/>
            </a:pPr>
            <a:r>
              <a:rPr lang="fr-FR" sz="2800" dirty="0"/>
              <a:t>aider les survivants à intégrer les associations communautaires</a:t>
            </a:r>
          </a:p>
          <a:p>
            <a:pPr>
              <a:buFont typeface="Wingdings" panose="05000000000000000000" pitchFamily="2" charset="2"/>
              <a:buChar char="ü"/>
            </a:pPr>
            <a:r>
              <a:rPr lang="fr-FR" sz="2800" dirty="0"/>
              <a:t>l’intégration des survivants dans la communauté</a:t>
            </a:r>
          </a:p>
          <a:p>
            <a:pPr>
              <a:buFont typeface="Wingdings" panose="05000000000000000000" pitchFamily="2" charset="2"/>
              <a:buChar char="ü"/>
            </a:pPr>
            <a:r>
              <a:rPr lang="fr-FR" sz="2800" dirty="0"/>
              <a:t>Référence et/ou accompagnement des survivants </a:t>
            </a:r>
          </a:p>
          <a:p>
            <a:pPr>
              <a:buFont typeface="Wingdings" panose="05000000000000000000" pitchFamily="2" charset="2"/>
              <a:buChar char="ü"/>
            </a:pPr>
            <a:r>
              <a:rPr lang="fr-FR" sz="2800" dirty="0"/>
              <a:t> suivi des enfants maltraités, filles et femmes victimes VBG</a:t>
            </a:r>
          </a:p>
          <a:p>
            <a:pPr marL="0" indent="0">
              <a:buNone/>
            </a:pPr>
            <a:endParaRPr lang="fr-FR" dirty="0"/>
          </a:p>
          <a:p>
            <a:pPr>
              <a:buFont typeface="Wingdings" panose="05000000000000000000" pitchFamily="2" charset="2"/>
              <a:buChar char="ü"/>
            </a:pPr>
            <a:endParaRPr lang="fr-FR" dirty="0"/>
          </a:p>
          <a:p>
            <a:pPr>
              <a:buFont typeface="Wingdings" panose="05000000000000000000" pitchFamily="2" charset="2"/>
              <a:buChar char="ü"/>
            </a:pPr>
            <a:endParaRPr lang="fr-FR" dirty="0"/>
          </a:p>
          <a:p>
            <a:pPr>
              <a:buFont typeface="Wingdings" panose="05000000000000000000" pitchFamily="2" charset="2"/>
              <a:buChar char="ü"/>
            </a:pPr>
            <a:endParaRPr lang="fr-BI" dirty="0"/>
          </a:p>
        </p:txBody>
      </p:sp>
    </p:spTree>
    <p:extLst>
      <p:ext uri="{BB962C8B-B14F-4D97-AF65-F5344CB8AC3E}">
        <p14:creationId xmlns:p14="http://schemas.microsoft.com/office/powerpoint/2010/main" val="269036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62C7C2-7F4A-4085-A044-099F9CDF20B9}"/>
              </a:ext>
            </a:extLst>
          </p:cNvPr>
          <p:cNvSpPr>
            <a:spLocks noGrp="1"/>
          </p:cNvSpPr>
          <p:nvPr>
            <p:ph type="title"/>
          </p:nvPr>
        </p:nvSpPr>
        <p:spPr>
          <a:xfrm>
            <a:off x="125896" y="36099"/>
            <a:ext cx="8229600" cy="1143000"/>
          </a:xfrm>
        </p:spPr>
        <p:txBody>
          <a:bodyPr>
            <a:normAutofit/>
          </a:bodyPr>
          <a:lstStyle/>
          <a:p>
            <a:r>
              <a:rPr lang="fr-FR" sz="2800" b="1" dirty="0"/>
              <a:t>Fonctionnement du système de référencement dans l’accompagne de la victime (suite 1)</a:t>
            </a:r>
            <a:endParaRPr lang="fr-BI" sz="2800" b="1" dirty="0"/>
          </a:p>
        </p:txBody>
      </p:sp>
      <p:sp>
        <p:nvSpPr>
          <p:cNvPr id="3" name="Espace réservé du contenu 2">
            <a:extLst>
              <a:ext uri="{FF2B5EF4-FFF2-40B4-BE49-F238E27FC236}">
                <a16:creationId xmlns:a16="http://schemas.microsoft.com/office/drawing/2014/main" id="{B9AEA7CA-7C4F-4903-82DF-05292EE1FDE9}"/>
              </a:ext>
            </a:extLst>
          </p:cNvPr>
          <p:cNvSpPr>
            <a:spLocks noGrp="1"/>
          </p:cNvSpPr>
          <p:nvPr>
            <p:ph idx="1"/>
          </p:nvPr>
        </p:nvSpPr>
        <p:spPr/>
        <p:txBody>
          <a:bodyPr/>
          <a:lstStyle/>
          <a:p>
            <a:pPr marL="0" indent="0">
              <a:buNone/>
            </a:pPr>
            <a:r>
              <a:rPr lang="fr-FR" dirty="0"/>
              <a:t>2) </a:t>
            </a:r>
            <a:r>
              <a:rPr lang="fr-FR" sz="2800" b="1" dirty="0"/>
              <a:t>Le réseau communal </a:t>
            </a:r>
            <a:r>
              <a:rPr lang="fr-FR" sz="2800" dirty="0"/>
              <a:t>œuvre pour:</a:t>
            </a:r>
          </a:p>
          <a:p>
            <a:pPr>
              <a:buFontTx/>
              <a:buChar char="-"/>
            </a:pPr>
            <a:r>
              <a:rPr lang="fr-FR" sz="2800" dirty="0"/>
              <a:t>Renforcement des capacités des réseaux collinaires</a:t>
            </a:r>
          </a:p>
          <a:p>
            <a:pPr>
              <a:buFontTx/>
              <a:buChar char="-"/>
            </a:pPr>
            <a:r>
              <a:rPr lang="fr-FR" sz="2800" dirty="0"/>
              <a:t>Résoudre les questions de VBG référés par le niveau collinaire</a:t>
            </a:r>
          </a:p>
          <a:p>
            <a:pPr>
              <a:buFontTx/>
              <a:buChar char="-"/>
            </a:pPr>
            <a:r>
              <a:rPr lang="fr-FR" sz="2800" dirty="0"/>
              <a:t>Évaluation de l’état des VBG au niveau commune et adoption de stratégies à travers des réunions trimestrielles </a:t>
            </a:r>
          </a:p>
          <a:p>
            <a:pPr>
              <a:buFontTx/>
              <a:buChar char="-"/>
            </a:pPr>
            <a:endParaRPr lang="fr-FR" dirty="0"/>
          </a:p>
          <a:p>
            <a:pPr marL="0" indent="0">
              <a:buNone/>
            </a:pPr>
            <a:endParaRPr lang="fr-BI" dirty="0"/>
          </a:p>
        </p:txBody>
      </p:sp>
    </p:spTree>
    <p:extLst>
      <p:ext uri="{BB962C8B-B14F-4D97-AF65-F5344CB8AC3E}">
        <p14:creationId xmlns:p14="http://schemas.microsoft.com/office/powerpoint/2010/main" val="106312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17584-E90C-425A-9CCC-185798E91127}"/>
              </a:ext>
            </a:extLst>
          </p:cNvPr>
          <p:cNvSpPr>
            <a:spLocks noGrp="1"/>
          </p:cNvSpPr>
          <p:nvPr>
            <p:ph type="title"/>
          </p:nvPr>
        </p:nvSpPr>
        <p:spPr/>
        <p:txBody>
          <a:bodyPr>
            <a:normAutofit/>
          </a:bodyPr>
          <a:lstStyle/>
          <a:p>
            <a:r>
              <a:rPr lang="fr-FR" sz="2800" b="1" dirty="0"/>
              <a:t>Fonctionnement du système de référencement dans l’accompagne de la victime (suite 2)</a:t>
            </a:r>
            <a:endParaRPr lang="fr-BI" sz="2800" dirty="0"/>
          </a:p>
        </p:txBody>
      </p:sp>
      <p:sp>
        <p:nvSpPr>
          <p:cNvPr id="3" name="Espace réservé du contenu 2">
            <a:extLst>
              <a:ext uri="{FF2B5EF4-FFF2-40B4-BE49-F238E27FC236}">
                <a16:creationId xmlns:a16="http://schemas.microsoft.com/office/drawing/2014/main" id="{875B8EB4-3AE2-4C88-BCD3-5919E62303C3}"/>
              </a:ext>
            </a:extLst>
          </p:cNvPr>
          <p:cNvSpPr>
            <a:spLocks noGrp="1"/>
          </p:cNvSpPr>
          <p:nvPr>
            <p:ph idx="1"/>
          </p:nvPr>
        </p:nvSpPr>
        <p:spPr>
          <a:xfrm>
            <a:off x="212035" y="1600200"/>
            <a:ext cx="8733182" cy="4787348"/>
          </a:xfrm>
        </p:spPr>
        <p:txBody>
          <a:bodyPr>
            <a:normAutofit lnSpcReduction="10000"/>
          </a:bodyPr>
          <a:lstStyle/>
          <a:p>
            <a:pPr marL="0" indent="0">
              <a:buNone/>
            </a:pPr>
            <a:r>
              <a:rPr lang="fr-FR" dirty="0"/>
              <a:t>3</a:t>
            </a:r>
            <a:r>
              <a:rPr lang="fr-FR" sz="2800" dirty="0"/>
              <a:t>) </a:t>
            </a:r>
            <a:r>
              <a:rPr lang="fr-FR" sz="2800" b="1" dirty="0"/>
              <a:t>Le réseau provincial </a:t>
            </a:r>
            <a:r>
              <a:rPr lang="fr-FR" sz="2800" dirty="0"/>
              <a:t>œuvre pour:</a:t>
            </a:r>
          </a:p>
          <a:p>
            <a:pPr>
              <a:buFontTx/>
              <a:buChar char="-"/>
            </a:pPr>
            <a:r>
              <a:rPr lang="fr-FR" sz="2800" dirty="0"/>
              <a:t>Le plaidoyer auprès des bailleurs et décideurs</a:t>
            </a:r>
          </a:p>
          <a:p>
            <a:pPr>
              <a:buFontTx/>
              <a:buChar char="-"/>
            </a:pPr>
            <a:r>
              <a:rPr lang="fr-FR" sz="2800" dirty="0"/>
              <a:t>Résoudre les questions de VBG référés par le niveau communal</a:t>
            </a:r>
          </a:p>
          <a:p>
            <a:pPr>
              <a:buFontTx/>
              <a:buChar char="-"/>
            </a:pPr>
            <a:r>
              <a:rPr lang="fr-FR" sz="2800" dirty="0"/>
              <a:t>Renforcement des capacités des réseaux communaux</a:t>
            </a:r>
          </a:p>
          <a:p>
            <a:pPr>
              <a:buFontTx/>
              <a:buChar char="-"/>
            </a:pPr>
            <a:r>
              <a:rPr lang="fr-FR" sz="2800" dirty="0"/>
              <a:t>Coordination de toutes les actions de lutte contre les VBG au niveau province</a:t>
            </a:r>
          </a:p>
          <a:p>
            <a:pPr>
              <a:buFontTx/>
              <a:buChar char="-"/>
            </a:pPr>
            <a:r>
              <a:rPr lang="fr-FR" sz="2800" dirty="0"/>
              <a:t>Évaluation de l’état des VBG au niveau province et adoption de stratégies à travers des réunions de coordination </a:t>
            </a:r>
          </a:p>
          <a:p>
            <a:pPr>
              <a:buFontTx/>
              <a:buChar char="-"/>
            </a:pPr>
            <a:endParaRPr lang="fr-FR" sz="2800" dirty="0"/>
          </a:p>
          <a:p>
            <a:pPr>
              <a:buFontTx/>
              <a:buChar char="-"/>
            </a:pPr>
            <a:endParaRPr lang="fr-FR" dirty="0"/>
          </a:p>
          <a:p>
            <a:pPr>
              <a:buFontTx/>
              <a:buChar char="-"/>
            </a:pPr>
            <a:endParaRPr lang="fr-FR" dirty="0"/>
          </a:p>
          <a:p>
            <a:pPr>
              <a:buFontTx/>
              <a:buChar char="-"/>
            </a:pPr>
            <a:endParaRPr lang="fr-FR" dirty="0"/>
          </a:p>
          <a:p>
            <a:pPr>
              <a:buFontTx/>
              <a:buChar char="-"/>
            </a:pPr>
            <a:endParaRPr lang="fr-FR" dirty="0"/>
          </a:p>
          <a:p>
            <a:pPr marL="0" indent="0">
              <a:buNone/>
            </a:pPr>
            <a:endParaRPr lang="fr-BI" dirty="0"/>
          </a:p>
        </p:txBody>
      </p:sp>
    </p:spTree>
    <p:extLst>
      <p:ext uri="{BB962C8B-B14F-4D97-AF65-F5344CB8AC3E}">
        <p14:creationId xmlns:p14="http://schemas.microsoft.com/office/powerpoint/2010/main" val="2908630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679E37-D1FC-4B4E-92B9-4110D536DEA9}"/>
              </a:ext>
            </a:extLst>
          </p:cNvPr>
          <p:cNvSpPr>
            <a:spLocks noGrp="1"/>
          </p:cNvSpPr>
          <p:nvPr>
            <p:ph type="title"/>
          </p:nvPr>
        </p:nvSpPr>
        <p:spPr>
          <a:xfrm>
            <a:off x="311425" y="274638"/>
            <a:ext cx="8620539" cy="918058"/>
          </a:xfrm>
        </p:spPr>
        <p:txBody>
          <a:bodyPr>
            <a:noAutofit/>
          </a:bodyPr>
          <a:lstStyle/>
          <a:p>
            <a:pPr algn="l"/>
            <a:r>
              <a:rPr lang="fr-FR" sz="2800" b="1" dirty="0"/>
              <a:t>Renforcement des capacités du réseau de référencement des survivants VBG</a:t>
            </a:r>
            <a:endParaRPr lang="fr-BI" sz="2800" b="1" dirty="0"/>
          </a:p>
        </p:txBody>
      </p:sp>
      <p:sp>
        <p:nvSpPr>
          <p:cNvPr id="3" name="Espace réservé du contenu 2">
            <a:extLst>
              <a:ext uri="{FF2B5EF4-FFF2-40B4-BE49-F238E27FC236}">
                <a16:creationId xmlns:a16="http://schemas.microsoft.com/office/drawing/2014/main" id="{60C18E20-E6C5-4A98-A5E4-18AD95B42057}"/>
              </a:ext>
            </a:extLst>
          </p:cNvPr>
          <p:cNvSpPr>
            <a:spLocks noGrp="1"/>
          </p:cNvSpPr>
          <p:nvPr>
            <p:ph idx="1"/>
          </p:nvPr>
        </p:nvSpPr>
        <p:spPr>
          <a:xfrm>
            <a:off x="311427" y="1298714"/>
            <a:ext cx="8620538" cy="5284648"/>
          </a:xfrm>
        </p:spPr>
        <p:txBody>
          <a:bodyPr>
            <a:normAutofit/>
          </a:bodyPr>
          <a:lstStyle/>
          <a:p>
            <a:pPr algn="just">
              <a:buFont typeface="Wingdings" panose="05000000000000000000" pitchFamily="2" charset="2"/>
              <a:buChar char="Ø"/>
            </a:pPr>
            <a:r>
              <a:rPr lang="fr-FR" sz="2800" dirty="0"/>
              <a:t>Formations des membres du réseau ( leaders communautaires et religieux, administratifs locaux, ASC, </a:t>
            </a:r>
            <a:r>
              <a:rPr lang="fr-FR" sz="2800" dirty="0" err="1"/>
              <a:t>Imboneza</a:t>
            </a:r>
            <a:r>
              <a:rPr lang="fr-FR" sz="2800" dirty="0"/>
              <a:t> CDFC, …) </a:t>
            </a:r>
            <a:r>
              <a:rPr lang="fr-FR" sz="2800" u="none" strike="noStrike" dirty="0">
                <a:effectLst/>
              </a:rPr>
              <a:t>sur le soutien psycho-social des survivants VBG et MAP.</a:t>
            </a:r>
            <a:endParaRPr lang="fr-FR" sz="2800" dirty="0"/>
          </a:p>
          <a:p>
            <a:pPr algn="just">
              <a:buFont typeface="Wingdings" panose="05000000000000000000" pitchFamily="2" charset="2"/>
              <a:buChar char="Ø"/>
            </a:pPr>
            <a:r>
              <a:rPr lang="fr-FR" sz="2800" dirty="0"/>
              <a:t>Formation des membres du réseau provincial  sur les thématiques</a:t>
            </a:r>
            <a:r>
              <a:rPr lang="fr-BE" sz="2800" dirty="0"/>
              <a:t> de prévention et de prise en charge holistique des VBG</a:t>
            </a:r>
            <a:r>
              <a:rPr lang="fr-FR" sz="2800" dirty="0"/>
              <a:t> </a:t>
            </a:r>
          </a:p>
          <a:p>
            <a:pPr algn="just">
              <a:buFont typeface="Wingdings" panose="05000000000000000000" pitchFamily="2" charset="2"/>
              <a:buChar char="Ø"/>
            </a:pPr>
            <a:r>
              <a:rPr lang="fr-FR" sz="2800" dirty="0"/>
              <a:t>Atelier sur le système de référencement avec les intervenants VBG ( Administration, santé, éducation, police, justice, développement familial et communautaire «CDFC », ASC, …)</a:t>
            </a:r>
          </a:p>
          <a:p>
            <a:pPr marL="0" indent="0" algn="just">
              <a:buNone/>
            </a:pPr>
            <a:endParaRPr lang="fr-FR" strike="sngStrike" dirty="0"/>
          </a:p>
          <a:p>
            <a:pPr marL="0" indent="0">
              <a:buNone/>
            </a:pPr>
            <a:endParaRPr lang="fr-BI" dirty="0"/>
          </a:p>
        </p:txBody>
      </p:sp>
    </p:spTree>
    <p:extLst>
      <p:ext uri="{BB962C8B-B14F-4D97-AF65-F5344CB8AC3E}">
        <p14:creationId xmlns:p14="http://schemas.microsoft.com/office/powerpoint/2010/main" val="61057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14D4F6-D41E-4829-AFFE-29DA4317F086}"/>
              </a:ext>
            </a:extLst>
          </p:cNvPr>
          <p:cNvSpPr>
            <a:spLocks noGrp="1"/>
          </p:cNvSpPr>
          <p:nvPr>
            <p:ph type="title"/>
          </p:nvPr>
        </p:nvSpPr>
        <p:spPr>
          <a:xfrm>
            <a:off x="265044" y="231222"/>
            <a:ext cx="8878955" cy="1037327"/>
          </a:xfrm>
        </p:spPr>
        <p:txBody>
          <a:bodyPr>
            <a:noAutofit/>
          </a:bodyPr>
          <a:lstStyle/>
          <a:p>
            <a:pPr algn="l"/>
            <a:r>
              <a:rPr lang="fr-FR" sz="2800" b="1" dirty="0"/>
              <a:t>Renforcement des capacités du réseau de référencement des survivants VBG (suite 1)</a:t>
            </a:r>
            <a:endParaRPr lang="fr-BI" sz="2800" dirty="0"/>
          </a:p>
        </p:txBody>
      </p:sp>
      <p:sp>
        <p:nvSpPr>
          <p:cNvPr id="3" name="Espace réservé du contenu 2">
            <a:extLst>
              <a:ext uri="{FF2B5EF4-FFF2-40B4-BE49-F238E27FC236}">
                <a16:creationId xmlns:a16="http://schemas.microsoft.com/office/drawing/2014/main" id="{83409ACC-2E48-406A-BAC6-AC8B817B5218}"/>
              </a:ext>
            </a:extLst>
          </p:cNvPr>
          <p:cNvSpPr>
            <a:spLocks noGrp="1"/>
          </p:cNvSpPr>
          <p:nvPr>
            <p:ph idx="1"/>
          </p:nvPr>
        </p:nvSpPr>
        <p:spPr>
          <a:xfrm>
            <a:off x="265045" y="1251637"/>
            <a:ext cx="8613912" cy="5075583"/>
          </a:xfrm>
        </p:spPr>
        <p:txBody>
          <a:bodyPr>
            <a:normAutofit/>
          </a:bodyPr>
          <a:lstStyle/>
          <a:p>
            <a:pPr algn="just" rtl="0" fontAlgn="b">
              <a:buFont typeface="Wingdings" panose="05000000000000000000" pitchFamily="2" charset="2"/>
              <a:buChar char="Ø"/>
            </a:pPr>
            <a:r>
              <a:rPr lang="fr-FR" sz="2800" u="none" strike="noStrike" dirty="0">
                <a:effectLst/>
              </a:rPr>
              <a:t>Les membres du réseaux organise des sessions de réflexion communautaire avec les acteurs communautaires</a:t>
            </a:r>
          </a:p>
          <a:p>
            <a:pPr algn="just" rtl="0" fontAlgn="b">
              <a:buFont typeface="Wingdings" panose="05000000000000000000" pitchFamily="2" charset="2"/>
              <a:buChar char="Ø"/>
            </a:pPr>
            <a:r>
              <a:rPr lang="fr-FR" sz="2800" dirty="0"/>
              <a:t>Cartographie de différents intervenants VBG aux niveaux province, districts et sites. Le mapping est partagé entre les membres du réseau de référencement </a:t>
            </a:r>
            <a:endParaRPr lang="fr-FR" sz="2800" u="none" strike="noStrike" dirty="0">
              <a:effectLst/>
            </a:endParaRPr>
          </a:p>
          <a:p>
            <a:pPr algn="just" fontAlgn="b">
              <a:buFont typeface="Wingdings" panose="05000000000000000000" pitchFamily="2" charset="2"/>
              <a:buChar char="Ø"/>
            </a:pPr>
            <a:r>
              <a:rPr lang="fr-FR" sz="2800" dirty="0">
                <a:latin typeface="Calibri" panose="020F0502020204030204" pitchFamily="34" charset="0"/>
              </a:rPr>
              <a:t>Les outils sont mis a disposition aux membres du réseau (fiche de référence/contre-référence, jobs </a:t>
            </a:r>
            <a:r>
              <a:rPr lang="fr-FR" sz="2800" dirty="0" err="1">
                <a:latin typeface="Calibri" panose="020F0502020204030204" pitchFamily="34" charset="0"/>
              </a:rPr>
              <a:t>aid</a:t>
            </a:r>
            <a:r>
              <a:rPr lang="fr-FR" sz="2800" dirty="0">
                <a:latin typeface="Calibri" panose="020F0502020204030204" pitchFamily="34" charset="0"/>
              </a:rPr>
              <a:t>, fiche individuelle de suivi, canevas de rapport Gend-GB, matériel </a:t>
            </a:r>
            <a:r>
              <a:rPr lang="fr-FR" sz="2800" dirty="0">
                <a:solidFill>
                  <a:srgbClr val="000000"/>
                </a:solidFill>
                <a:latin typeface="Calibri" panose="020F0502020204030204" pitchFamily="34" charset="0"/>
              </a:rPr>
              <a:t>IEC, livret des acteurs communautaires,…</a:t>
            </a:r>
          </a:p>
        </p:txBody>
      </p:sp>
    </p:spTree>
    <p:extLst>
      <p:ext uri="{BB962C8B-B14F-4D97-AF65-F5344CB8AC3E}">
        <p14:creationId xmlns:p14="http://schemas.microsoft.com/office/powerpoint/2010/main" val="265544625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5066</TotalTime>
  <Words>1268</Words>
  <Application>Microsoft Office PowerPoint</Application>
  <PresentationFormat>Affichage à l'écran (4:3)</PresentationFormat>
  <Paragraphs>101</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Wingdings</vt:lpstr>
      <vt:lpstr>Thème Office</vt:lpstr>
      <vt:lpstr>Présentation PowerPoint</vt:lpstr>
      <vt:lpstr>Réseau du référencement dans l’accompagnement des survivants des VBG </vt:lpstr>
      <vt:lpstr>Réseau du référencement dans l’accompagnement des survivants des VBG (suite 1)</vt:lpstr>
      <vt:lpstr>Réseau du référencement dans l’accompagnement des survivants des VBG (suite 2)</vt:lpstr>
      <vt:lpstr>Fonctionnement du système de référencement dans l’accompagne de la victime  </vt:lpstr>
      <vt:lpstr>Fonctionnement du système de référencement dans l’accompagne de la victime (suite 1)</vt:lpstr>
      <vt:lpstr>Fonctionnement du système de référencement dans l’accompagne de la victime (suite 2)</vt:lpstr>
      <vt:lpstr>Renforcement des capacités du réseau de référencement des survivants VBG</vt:lpstr>
      <vt:lpstr>Renforcement des capacités du réseau de référencement des survivants VBG (suite 1)</vt:lpstr>
      <vt:lpstr>Offre de services VBG et référencement des survivants VBG </vt:lpstr>
      <vt:lpstr>Offre de services VBG et référencement des survivants VBG ( suite 1)</vt:lpstr>
      <vt:lpstr>Offre de services VBG et référencement des survivants VBG ( suite 2)</vt:lpstr>
      <vt:lpstr>Présentation PowerPoint</vt:lpstr>
      <vt:lpstr>Exemple d’un survivant VBG accompagné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Sexual and Gender-based Violence</dc:title>
  <dc:creator>Kira Laffe</dc:creator>
  <cp:lastModifiedBy>HP</cp:lastModifiedBy>
  <cp:revision>197</cp:revision>
  <dcterms:created xsi:type="dcterms:W3CDTF">2015-09-29T13:08:37Z</dcterms:created>
  <dcterms:modified xsi:type="dcterms:W3CDTF">2021-11-30T12:43:53Z</dcterms:modified>
</cp:coreProperties>
</file>