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93" r:id="rId8"/>
    <p:sldId id="289" r:id="rId9"/>
  </p:sldIdLst>
  <p:sldSz cx="12192000" cy="6858000"/>
  <p:notesSz cx="6858000" cy="99472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47EE-80E6-48BB-A8D7-65272915C87A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AC94-FB77-42A6-88A2-2B7A072191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167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47EE-80E6-48BB-A8D7-65272915C87A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AC94-FB77-42A6-88A2-2B7A072191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47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47EE-80E6-48BB-A8D7-65272915C87A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AC94-FB77-42A6-88A2-2B7A072191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48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47EE-80E6-48BB-A8D7-65272915C87A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AC94-FB77-42A6-88A2-2B7A072191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2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47EE-80E6-48BB-A8D7-65272915C87A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AC94-FB77-42A6-88A2-2B7A072191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599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47EE-80E6-48BB-A8D7-65272915C87A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AC94-FB77-42A6-88A2-2B7A072191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74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47EE-80E6-48BB-A8D7-65272915C87A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AC94-FB77-42A6-88A2-2B7A072191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724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47EE-80E6-48BB-A8D7-65272915C87A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AC94-FB77-42A6-88A2-2B7A072191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368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47EE-80E6-48BB-A8D7-65272915C87A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AC94-FB77-42A6-88A2-2B7A072191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93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47EE-80E6-48BB-A8D7-65272915C87A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AC94-FB77-42A6-88A2-2B7A072191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401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47EE-80E6-48BB-A8D7-65272915C87A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AC94-FB77-42A6-88A2-2B7A072191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837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A47EE-80E6-48BB-A8D7-65272915C87A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0AC94-FB77-42A6-88A2-2B7A072191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11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710013" y="136733"/>
            <a:ext cx="10515600" cy="6285838"/>
          </a:xfrm>
        </p:spPr>
        <p:txBody>
          <a:bodyPr>
            <a:normAutofit fontScale="90000"/>
          </a:bodyPr>
          <a:lstStyle/>
          <a:p>
            <a:pPr algn="r"/>
            <a:br>
              <a:rPr lang="fr-FR" sz="1400" b="1" dirty="0"/>
            </a:br>
            <a:br>
              <a:rPr lang="fr-FR" sz="1400" b="1" dirty="0"/>
            </a:br>
            <a:br>
              <a:rPr lang="fr-FR" sz="1400" b="1" dirty="0"/>
            </a:br>
            <a:br>
              <a:rPr lang="fr-FR" sz="1400" b="1" dirty="0"/>
            </a:br>
            <a:br>
              <a:rPr lang="fr-FR" sz="1400" b="1" dirty="0"/>
            </a:br>
            <a:br>
              <a:rPr lang="fr-FR" sz="1400" b="1" dirty="0"/>
            </a:br>
            <a:br>
              <a:rPr lang="fr-FR" sz="1400" b="1" dirty="0"/>
            </a:br>
            <a:br>
              <a:rPr lang="fr-FR" sz="1400" b="1" dirty="0"/>
            </a:br>
            <a:br>
              <a:rPr lang="fr-FR" sz="1400" b="1" dirty="0"/>
            </a:br>
            <a:br>
              <a:rPr lang="fr-FR" sz="1400" b="1" dirty="0"/>
            </a:br>
            <a:r>
              <a:rPr lang="fr-FR" sz="4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ACCOMPAGNEMENT DES VICTIMES DE L’EXCISION:</a:t>
            </a:r>
            <a:br>
              <a:rPr lang="fr-FR" sz="4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RENASAGE</a:t>
            </a:r>
            <a:r>
              <a:rPr lang="fr-FR" sz="4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S’ENGAGE !</a:t>
            </a:r>
            <a:br>
              <a:rPr lang="fr-FR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4800" b="1" dirty="0"/>
            </a:br>
            <a:br>
              <a:rPr lang="fr-FR" sz="1600" b="1" dirty="0"/>
            </a:br>
            <a:br>
              <a:rPr lang="fr-FR" sz="1600" b="1" dirty="0"/>
            </a:br>
            <a:r>
              <a:rPr lang="fr-FR" sz="1600" b="1" dirty="0"/>
              <a:t>                           </a:t>
            </a:r>
            <a:r>
              <a:rPr lang="fr-FR" sz="2400" b="1" dirty="0"/>
              <a:t>  Marie Salomé ZOUNGRANA</a:t>
            </a:r>
            <a:br>
              <a:rPr lang="fr-FR" sz="2400" b="1" dirty="0"/>
            </a:br>
            <a:br>
              <a:rPr lang="fr-FR" sz="2400" b="1" dirty="0"/>
            </a:br>
            <a:br>
              <a:rPr lang="fr-FR" sz="2400" b="1" dirty="0"/>
            </a:br>
            <a:r>
              <a:rPr lang="fr-FR" sz="2400" b="1" i="1" dirty="0"/>
              <a:t>Plate Forme ELSA, 2 décembre 2021</a:t>
            </a:r>
            <a:br>
              <a:rPr lang="fr-FR" sz="1400" b="1" i="1" dirty="0"/>
            </a:br>
            <a:endParaRPr lang="fr-FR" sz="3600" b="1" i="1" dirty="0"/>
          </a:p>
        </p:txBody>
      </p:sp>
      <p:pic>
        <p:nvPicPr>
          <p:cNvPr id="7" name="Espace réservé du contenu 6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615"/>
          <a:stretch>
            <a:fillRect/>
          </a:stretch>
        </p:blipFill>
        <p:spPr bwMode="auto">
          <a:xfrm>
            <a:off x="4943343" y="136733"/>
            <a:ext cx="2048939" cy="18498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 1" descr="afbd3b42d60da06f-d813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76" y="3918856"/>
            <a:ext cx="3847495" cy="29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234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6105" y="0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008000"/>
                </a:solidFill>
              </a:rPr>
              <a:t>RENASAGE au Burkina Faso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30476"/>
            <a:ext cx="10515600" cy="51888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514350" lvl="0" indent="-514350">
              <a:buFont typeface="+mj-lt"/>
              <a:buAutoNum type="arabicPeriod"/>
            </a:pPr>
            <a:r>
              <a:rPr lang="fr-FR" b="1" dirty="0">
                <a:latin typeface="+mj-lt"/>
              </a:rPr>
              <a:t>CONTEXTE</a:t>
            </a:r>
          </a:p>
          <a:p>
            <a:pPr marL="514350" lvl="0" indent="-514350">
              <a:buFont typeface="+mj-lt"/>
              <a:buAutoNum type="arabicPeriod"/>
            </a:pPr>
            <a:endParaRPr lang="fr-FR" b="1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fr-FR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COMMENT LES VICTIMES DE L’EXCISION  ARRIVENT  </a:t>
            </a:r>
            <a:r>
              <a:rPr lang="fr-FR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lang="fr-FR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RENASAGE</a:t>
            </a:r>
            <a:r>
              <a:rPr lang="fr-FR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?</a:t>
            </a:r>
          </a:p>
          <a:p>
            <a:pPr marL="514350" indent="-514350">
              <a:buFont typeface="+mj-lt"/>
              <a:buAutoNum type="arabicPeriod"/>
            </a:pPr>
            <a:endParaRPr lang="fr-FR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fr-FR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RENASAGE</a:t>
            </a:r>
            <a:r>
              <a:rPr lang="fr-FR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AUX C</a:t>
            </a:r>
            <a:r>
              <a:rPr lang="fr-FR" sz="3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ô</a:t>
            </a:r>
            <a:r>
              <a:rPr lang="fr-FR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TÉS DES VICTIMES DE L’EXCISION</a:t>
            </a:r>
          </a:p>
          <a:p>
            <a:pPr marL="514350" indent="-514350">
              <a:buFont typeface="+mj-lt"/>
              <a:buAutoNum type="arabicPeriod"/>
            </a:pPr>
            <a:endParaRPr lang="fr-FR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fr-FR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L’</a:t>
            </a:r>
            <a:r>
              <a:rPr lang="fr-FR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ACCOMPAGNEMENT ET LE SOUTIEN DES JEUNES FILLES ET DES FEMMES EXCISÉES, UN DÉFI POUR </a:t>
            </a:r>
            <a:r>
              <a:rPr lang="fr-FR" b="1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RENASAGE</a:t>
            </a:r>
            <a:endParaRPr lang="fr-FR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Espace réservé du contenu 6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615"/>
          <a:stretch>
            <a:fillRect/>
          </a:stretch>
        </p:blipFill>
        <p:spPr bwMode="auto">
          <a:xfrm>
            <a:off x="10692190" y="5660570"/>
            <a:ext cx="1306286" cy="1197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154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45670"/>
            <a:ext cx="10515600" cy="1197430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008000"/>
                </a:solidFill>
              </a:rPr>
              <a:t>1. CONTEXTE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32452"/>
            <a:ext cx="10515600" cy="518663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Aft>
                <a:spcPts val="940"/>
              </a:spcAft>
              <a:buNone/>
            </a:pPr>
            <a:r>
              <a:rPr lang="fr-FR" dirty="0">
                <a:effectLst/>
                <a:latin typeface="+mj-lt"/>
                <a:ea typeface="Times New Roman" panose="02020603050405020304" pitchFamily="18" charset="0"/>
              </a:rPr>
              <a:t> La lutte contre l’excision au Burkina Faso </a:t>
            </a:r>
            <a:r>
              <a:rPr lang="fr-FR" dirty="0">
                <a:latin typeface="+mj-lt"/>
                <a:ea typeface="Times New Roman" panose="02020603050405020304" pitchFamily="18" charset="0"/>
              </a:rPr>
              <a:t>:</a:t>
            </a:r>
            <a:r>
              <a:rPr lang="fr-FR" dirty="0">
                <a:ea typeface="Times New Roman" panose="02020603050405020304" pitchFamily="18" charset="0"/>
              </a:rPr>
              <a:t> de grandes avancées </a:t>
            </a:r>
            <a:endParaRPr lang="fr-FR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940"/>
              </a:spcAft>
              <a:buNone/>
            </a:pPr>
            <a:r>
              <a:rPr lang="fr-FR" dirty="0">
                <a:latin typeface="Zapf Dingbats"/>
                <a:ea typeface="Zapf Dingbats"/>
                <a:cs typeface="Zapf Dingbats"/>
                <a:sym typeface="Zapf Dingbats"/>
              </a:rPr>
              <a:t> ✔</a:t>
            </a:r>
            <a:r>
              <a:rPr lang="fr-FR" dirty="0">
                <a:solidFill>
                  <a:srgbClr val="008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fr-FR" b="1" dirty="0">
                <a:solidFill>
                  <a:srgbClr val="008000"/>
                </a:solidFill>
                <a:latin typeface="+mj-lt"/>
                <a:ea typeface="Times New Roman" panose="02020603050405020304" pitchFamily="18" charset="0"/>
              </a:rPr>
              <a:t>2</a:t>
            </a:r>
            <a:r>
              <a:rPr lang="fr-FR" b="1" dirty="0">
                <a:solidFill>
                  <a:srgbClr val="008000"/>
                </a:solidFill>
                <a:effectLst/>
                <a:latin typeface="+mj-lt"/>
                <a:ea typeface="Times New Roman" panose="02020603050405020304" pitchFamily="18" charset="0"/>
              </a:rPr>
              <a:t> Enquêtes </a:t>
            </a:r>
          </a:p>
          <a:p>
            <a:pPr algn="just">
              <a:spcAft>
                <a:spcPts val="940"/>
              </a:spcAft>
            </a:pPr>
            <a:r>
              <a:rPr lang="fr-FR" dirty="0">
                <a:effectLst/>
                <a:latin typeface="+mj-lt"/>
                <a:ea typeface="Times New Roman" panose="02020603050405020304" pitchFamily="18" charset="0"/>
              </a:rPr>
              <a:t> 2010 Enqu</a:t>
            </a:r>
            <a:r>
              <a:rPr lang="fr-FR" dirty="0">
                <a:latin typeface="+mj-lt"/>
                <a:ea typeface="Times New Roman" panose="02020603050405020304" pitchFamily="18" charset="0"/>
              </a:rPr>
              <a:t>ête </a:t>
            </a:r>
            <a:r>
              <a:rPr lang="fr-FR" dirty="0">
                <a:effectLst/>
                <a:latin typeface="+mj-lt"/>
                <a:ea typeface="Times New Roman" panose="02020603050405020304" pitchFamily="18" charset="0"/>
              </a:rPr>
              <a:t>Démographique et de Santé (EDS) IV  et</a:t>
            </a:r>
          </a:p>
          <a:p>
            <a:pPr algn="just">
              <a:spcAft>
                <a:spcPts val="940"/>
              </a:spcAft>
            </a:pPr>
            <a:r>
              <a:rPr lang="fr-FR" dirty="0">
                <a:latin typeface="+mj-lt"/>
                <a:ea typeface="Times New Roman" panose="02020603050405020304" pitchFamily="18" charset="0"/>
              </a:rPr>
              <a:t>2015</a:t>
            </a:r>
            <a:r>
              <a:rPr lang="fr-FR" dirty="0">
                <a:effectLst/>
                <a:latin typeface="+mj-lt"/>
                <a:ea typeface="Times New Roman" panose="02020603050405020304" pitchFamily="18" charset="0"/>
              </a:rPr>
              <a:t> Enquête Multisectorielle Continue (EMC) , </a:t>
            </a:r>
          </a:p>
          <a:p>
            <a:pPr marL="0" indent="0" algn="just">
              <a:spcAft>
                <a:spcPts val="940"/>
              </a:spcAft>
              <a:buNone/>
            </a:pPr>
            <a:r>
              <a:rPr lang="fr-FR" dirty="0">
                <a:effectLst/>
                <a:latin typeface="+mj-lt"/>
                <a:ea typeface="Times New Roman" panose="02020603050405020304" pitchFamily="18" charset="0"/>
              </a:rPr>
              <a:t>ce taux est passé de 75,8% à 67,6% pour les femmes de 15 à 49 ans et de</a:t>
            </a:r>
          </a:p>
          <a:p>
            <a:pPr marL="0" indent="0" algn="just">
              <a:spcAft>
                <a:spcPts val="940"/>
              </a:spcAft>
              <a:buNone/>
            </a:pPr>
            <a:r>
              <a:rPr lang="fr-FR" dirty="0">
                <a:effectLst/>
                <a:latin typeface="+mj-lt"/>
                <a:ea typeface="Times New Roman" panose="02020603050405020304" pitchFamily="18" charset="0"/>
              </a:rPr>
              <a:t> 13,3% à 11,3% pour la tranche d’âge des filles de 0 à 14 ans ; </a:t>
            </a:r>
          </a:p>
          <a:p>
            <a:pPr marL="0" indent="0" algn="just">
              <a:spcAft>
                <a:spcPts val="940"/>
              </a:spcAft>
              <a:buNone/>
            </a:pPr>
            <a:r>
              <a:rPr lang="fr-FR" dirty="0">
                <a:effectLst/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r>
              <a:rPr lang="fr-FR" dirty="0">
                <a:effectLst/>
                <a:latin typeface="+mj-lt"/>
                <a:ea typeface="Times New Roman" panose="02020603050405020304" pitchFamily="18" charset="0"/>
              </a:rPr>
              <a:t>Un </a:t>
            </a:r>
            <a:r>
              <a:rPr lang="fr-FR" dirty="0">
                <a:latin typeface="+mj-lt"/>
                <a:ea typeface="Times New Roman" panose="02020603050405020304" pitchFamily="18" charset="0"/>
              </a:rPr>
              <a:t>C</a:t>
            </a:r>
            <a:r>
              <a:rPr lang="fr-FR" dirty="0">
                <a:effectLst/>
                <a:latin typeface="+mj-lt"/>
                <a:ea typeface="Times New Roman" panose="02020603050405020304" pitchFamily="18" charset="0"/>
              </a:rPr>
              <a:t>omité </a:t>
            </a:r>
            <a:r>
              <a:rPr lang="fr-FR" dirty="0">
                <a:latin typeface="+mj-lt"/>
                <a:ea typeface="Times New Roman" panose="02020603050405020304" pitchFamily="18" charset="0"/>
              </a:rPr>
              <a:t>N</a:t>
            </a:r>
            <a:r>
              <a:rPr lang="fr-FR" dirty="0">
                <a:effectLst/>
                <a:latin typeface="+mj-lt"/>
                <a:ea typeface="Times New Roman" panose="02020603050405020304" pitchFamily="18" charset="0"/>
              </a:rPr>
              <a:t>ational de Lutte contre les MGF a été mis en place  depuis 1990 ;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>
                <a:effectLst/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r>
              <a:rPr lang="fr-FR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L'existence d'un </a:t>
            </a:r>
            <a:r>
              <a:rPr lang="fr-FR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dispositif</a:t>
            </a:r>
            <a:r>
              <a:rPr lang="fr-FR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législatif réprimant la pratique de l’excision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Persistance de l’excision malgré les dispositions législatives et les actions de prévention</a:t>
            </a:r>
            <a:r>
              <a:rPr lang="fr-FR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lvl="0" indent="0" algn="just">
              <a:spcBef>
                <a:spcPts val="900"/>
              </a:spcBef>
              <a:buNone/>
            </a:pPr>
            <a:endParaRPr lang="fr-FR" dirty="0">
              <a:solidFill>
                <a:prstClr val="black"/>
              </a:solidFill>
              <a:latin typeface="+mj-lt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Espace réservé du contenu 6">
            <a:extLst>
              <a:ext uri="{FF2B5EF4-FFF2-40B4-BE49-F238E27FC236}">
                <a16:creationId xmlns:a16="http://schemas.microsoft.com/office/drawing/2014/main" id="{75CC6A74-BE4C-48B0-9C12-CA68A349729D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615"/>
          <a:stretch>
            <a:fillRect/>
          </a:stretch>
        </p:blipFill>
        <p:spPr bwMode="auto">
          <a:xfrm>
            <a:off x="10885714" y="5660570"/>
            <a:ext cx="1306286" cy="1197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7065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68475"/>
          </a:xfrm>
        </p:spPr>
        <p:txBody>
          <a:bodyPr>
            <a:noAutofit/>
          </a:bodyPr>
          <a:lstStyle/>
          <a:p>
            <a:pPr algn="ctr"/>
            <a:r>
              <a:rPr lang="fr-FR" b="1" dirty="0">
                <a:solidFill>
                  <a:srgbClr val="008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COMMENT LES VICTIMES DE L’EXCISION SE PRÉSENTENT A </a:t>
            </a:r>
            <a:r>
              <a:rPr lang="fr-FR" b="1" i="1" dirty="0">
                <a:solidFill>
                  <a:srgbClr val="008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RENASAGE</a:t>
            </a:r>
            <a:r>
              <a:rPr lang="fr-FR" b="1" dirty="0">
                <a:solidFill>
                  <a:srgbClr val="008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?</a:t>
            </a:r>
            <a:br>
              <a:rPr lang="fr-FR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b="1" dirty="0">
              <a:solidFill>
                <a:srgbClr val="008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fr-FR" dirty="0"/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b="1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RENASAGE</a:t>
            </a:r>
            <a:r>
              <a:rPr lang="fr-FR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des</a:t>
            </a:r>
            <a:r>
              <a:rPr lang="fr-FR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actions </a:t>
            </a:r>
            <a:r>
              <a:rPr lang="fr-FR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privilégient </a:t>
            </a:r>
            <a:r>
              <a:rPr lang="fr-FR" dirty="0">
                <a:solidFill>
                  <a:srgbClr val="008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l’approche globale en santé sexuelle</a:t>
            </a:r>
            <a:r>
              <a:rPr lang="fr-FR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incluant la lutte contre les violences basées  sur le genre, la lutte contre le VIH/SIDA et l’approche par les droits (Actions collectives et accueils individuels)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victimes </a:t>
            </a:r>
            <a:r>
              <a:rPr lang="fr-FR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arrivent</a:t>
            </a:r>
            <a:r>
              <a:rPr lang="fr-FR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à </a:t>
            </a:r>
            <a:r>
              <a:rPr lang="fr-FR" b="1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RENASAGE</a:t>
            </a:r>
            <a:r>
              <a:rPr lang="fr-FR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avec des conséquences :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infections, hémorragies, douleurs lors des rapports sexuels, des traumatismes, une présence de</a:t>
            </a:r>
            <a:r>
              <a:rPr lang="fr-FR" b="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fistules obstétricales, une présence de chéloïdes ou  pour certaines femmes des complications au moment de l’accouchement ;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conséquences psychologiques: trouble du sommeil, stress, angoisse</a:t>
            </a:r>
            <a:r>
              <a:rPr lang="mr-IN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Espace réservé du contenu 6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615"/>
          <a:stretch>
            <a:fillRect/>
          </a:stretch>
        </p:blipFill>
        <p:spPr bwMode="auto">
          <a:xfrm>
            <a:off x="10885714" y="5660570"/>
            <a:ext cx="1306286" cy="1197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6735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34736"/>
          </a:xfrm>
        </p:spPr>
        <p:txBody>
          <a:bodyPr>
            <a:normAutofit fontScale="90000"/>
          </a:bodyPr>
          <a:lstStyle/>
          <a:p>
            <a:pPr algn="ctr"/>
            <a:br>
              <a:rPr lang="fr-FR" b="1" dirty="0"/>
            </a:br>
            <a:r>
              <a:rPr lang="fr-FR" b="1" dirty="0">
                <a:solidFill>
                  <a:srgbClr val="008000"/>
                </a:solidFill>
              </a:rPr>
              <a:t>3</a:t>
            </a:r>
            <a:r>
              <a:rPr lang="fr-FR" sz="4900" b="1" dirty="0">
                <a:solidFill>
                  <a:srgbClr val="008000"/>
                </a:solidFill>
              </a:rPr>
              <a:t>. </a:t>
            </a:r>
            <a:r>
              <a:rPr lang="fr-FR" sz="4900" b="1" dirty="0">
                <a:solidFill>
                  <a:srgbClr val="008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RENASAGE AUX COTE DES VICTIMES DE L’EXCISION 1/4</a:t>
            </a:r>
            <a:br>
              <a:rPr lang="fr-FR" sz="4900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4900" dirty="0">
                <a:solidFill>
                  <a:schemeClr val="accent1"/>
                </a:solidFill>
              </a:rPr>
            </a:br>
            <a:endParaRPr lang="fr-FR" sz="4900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1714" y="1935238"/>
            <a:ext cx="11163905" cy="480180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sein du RENASAGE 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fr-FR" dirty="0">
                <a:effectLst/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Accompagnement sanitaire au siège du réseau en cas d’hémorragie et de douleur; 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fr-F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>
                <a:effectLst/>
                <a:ea typeface="Wingdings"/>
                <a:cs typeface="Wingdings"/>
                <a:sym typeface="Wingdings"/>
              </a:rPr>
              <a:t></a:t>
            </a:r>
            <a:r>
              <a:rPr lang="fr-FR" dirty="0">
                <a:ea typeface="Calibri" panose="020F0502020204030204" pitchFamily="34" charset="0"/>
                <a:cs typeface="Times New Roman" panose="02020603050405020304" pitchFamily="18" charset="0"/>
                <a:sym typeface="Wingdings"/>
              </a:rPr>
              <a:t>É</a:t>
            </a:r>
            <a:r>
              <a:rPr lang="fr-F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coute, conseil </a:t>
            </a:r>
            <a:r>
              <a:rPr lang="fr-FR" dirty="0">
                <a:ea typeface="Calibri" panose="020F0502020204030204" pitchFamily="34" charset="0"/>
                <a:cs typeface="Times New Roman" panose="02020603050405020304" pitchFamily="18" charset="0"/>
              </a:rPr>
              <a:t>et </a:t>
            </a:r>
            <a:r>
              <a:rPr lang="fr-F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ou orientation pour une prise en charge psycho-sociale; 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>
                <a:effectLst/>
                <a:ea typeface="Wingdings"/>
                <a:cs typeface="Wingdings"/>
                <a:sym typeface="Wingdings"/>
              </a:rPr>
              <a:t> </a:t>
            </a:r>
            <a:r>
              <a:rPr lang="fr-FR" dirty="0">
                <a:ea typeface="Calibri" panose="020F0502020204030204" pitchFamily="34" charset="0"/>
                <a:cs typeface="Times New Roman" panose="02020603050405020304" pitchFamily="18" charset="0"/>
                <a:sym typeface="Wingdings"/>
              </a:rPr>
              <a:t>Favoriser la</a:t>
            </a:r>
            <a:r>
              <a:rPr lang="fr-F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libération de la parole et lever les freins </a:t>
            </a:r>
            <a:r>
              <a:rPr lang="fr-FR" dirty="0"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 pesanteurs socio-culturelles qui contraignent au silence et à l’acceptation de cette violence.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Espace réservé du contenu 6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615"/>
          <a:stretch>
            <a:fillRect/>
          </a:stretch>
        </p:blipFill>
        <p:spPr bwMode="auto">
          <a:xfrm>
            <a:off x="10885714" y="5660570"/>
            <a:ext cx="1306286" cy="1197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610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05523"/>
            <a:ext cx="10515600" cy="1550999"/>
          </a:xfrm>
        </p:spPr>
        <p:txBody>
          <a:bodyPr>
            <a:normAutofit fontScale="90000"/>
          </a:bodyPr>
          <a:lstStyle/>
          <a:p>
            <a:pPr algn="ctr"/>
            <a:br>
              <a:rPr lang="fr-FR" b="1" dirty="0">
                <a:solidFill>
                  <a:schemeClr val="accent1"/>
                </a:solidFill>
              </a:rPr>
            </a:br>
            <a:r>
              <a:rPr lang="fr-FR" b="1" dirty="0">
                <a:solidFill>
                  <a:srgbClr val="008000"/>
                </a:solidFill>
              </a:rPr>
              <a:t>3</a:t>
            </a:r>
            <a:r>
              <a:rPr lang="fr-FR" sz="4400" b="1" dirty="0">
                <a:solidFill>
                  <a:srgbClr val="008000"/>
                </a:solidFill>
              </a:rPr>
              <a:t>. </a:t>
            </a:r>
            <a:r>
              <a:rPr lang="fr-FR" sz="4400" b="1" i="1" dirty="0">
                <a:solidFill>
                  <a:srgbClr val="008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RENASAGE</a:t>
            </a:r>
            <a:r>
              <a:rPr lang="fr-FR" sz="4400" b="1" dirty="0">
                <a:solidFill>
                  <a:srgbClr val="008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AUX COTÉS DES VICTIMES DE L’EXCISION   2/4</a:t>
            </a:r>
            <a:br>
              <a:rPr lang="fr-FR" sz="4400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4400" dirty="0">
                <a:solidFill>
                  <a:schemeClr val="accent1"/>
                </a:solidFill>
              </a:rPr>
            </a:b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2752" y="1868558"/>
            <a:ext cx="10515600" cy="4558746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RENASAGE</a:t>
            </a:r>
            <a:r>
              <a:rPr lang="fr-FR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s’appuie sur  son réseau de partenaires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fr-FR" sz="2000" b="1" dirty="0">
                <a:solidFill>
                  <a:srgbClr val="008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Réparation des séquelles </a:t>
            </a:r>
            <a:r>
              <a:rPr lang="fr-FR" sz="20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professeur gynécologue Michel </a:t>
            </a:r>
            <a:r>
              <a:rPr lang="fr-FR" sz="20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Akotionga</a:t>
            </a:r>
            <a:endParaRPr lang="fr-FR" sz="2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fr-FR" sz="2000" b="1" dirty="0">
                <a:solidFill>
                  <a:srgbClr val="008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Accompagnement juridique </a:t>
            </a:r>
            <a:r>
              <a:rPr lang="fr-FR" sz="20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</a:t>
            </a:r>
            <a:r>
              <a:rPr lang="fr-FR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ssociation des Femmes </a:t>
            </a:r>
            <a:r>
              <a:rPr lang="fr-FR" sz="20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fr-FR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uristes du Burkina Faso ;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fr-FR" sz="20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Aider les jeunes filles et les femmes à retrouver une vie Normale et épanouie </a:t>
            </a:r>
            <a:r>
              <a:rPr lang="fr-FR" sz="20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r>
              <a:rPr lang="fr-FR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objectif</a:t>
            </a:r>
            <a:r>
              <a:rPr lang="fr-FR" sz="20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fr-FR" sz="20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fr-FR" sz="20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RENASAGE </a:t>
            </a:r>
            <a:r>
              <a:rPr lang="fr-FR" sz="2000" b="1" i="1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 l’excision est :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000" b="1" i="1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-une </a:t>
            </a:r>
            <a:r>
              <a:rPr lang="fr-FR" sz="2000" b="1" i="1" dirty="0">
                <a:solidFill>
                  <a:srgbClr val="FF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forme de violence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000" b="1" i="1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-et un bafouement extrême des droits de la femme</a:t>
            </a:r>
            <a:endParaRPr lang="fr-F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fr-FR" dirty="0"/>
          </a:p>
        </p:txBody>
      </p:sp>
      <p:pic>
        <p:nvPicPr>
          <p:cNvPr id="5" name="Espace réservé du contenu 6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615"/>
          <a:stretch>
            <a:fillRect/>
          </a:stretch>
        </p:blipFill>
        <p:spPr bwMode="auto">
          <a:xfrm>
            <a:off x="10885714" y="5660570"/>
            <a:ext cx="1306286" cy="1197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6344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05523"/>
            <a:ext cx="10515600" cy="1550999"/>
          </a:xfrm>
        </p:spPr>
        <p:txBody>
          <a:bodyPr>
            <a:normAutofit fontScale="90000"/>
          </a:bodyPr>
          <a:lstStyle/>
          <a:p>
            <a:pPr algn="ctr"/>
            <a:br>
              <a:rPr lang="fr-FR" b="1" dirty="0">
                <a:solidFill>
                  <a:schemeClr val="accent1"/>
                </a:solidFill>
              </a:rPr>
            </a:br>
            <a:br>
              <a:rPr lang="fr-FR" b="1" dirty="0">
                <a:solidFill>
                  <a:schemeClr val="accent1"/>
                </a:solidFill>
              </a:rPr>
            </a:br>
            <a:r>
              <a:rPr lang="fr-FR" b="1" dirty="0">
                <a:solidFill>
                  <a:srgbClr val="008000"/>
                </a:solidFill>
              </a:rPr>
              <a:t>4</a:t>
            </a:r>
            <a:r>
              <a:rPr lang="fr-FR" sz="4400" b="1" dirty="0">
                <a:solidFill>
                  <a:srgbClr val="008000"/>
                </a:solidFill>
              </a:rPr>
              <a:t>. </a:t>
            </a:r>
            <a:r>
              <a:rPr lang="fr-FR" b="1" dirty="0">
                <a:solidFill>
                  <a:srgbClr val="008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MEILLEUR ACCOMPAGNEMENT DES JEUNES FILLES ET DES FEMMES EXCISÉES, UN DÉFI POUR RENASAGE</a:t>
            </a:r>
            <a:br>
              <a:rPr lang="fr-FR" sz="1800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4400" dirty="0">
                <a:solidFill>
                  <a:schemeClr val="accent1"/>
                </a:solidFill>
              </a:rPr>
            </a:b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2752" y="1868558"/>
            <a:ext cx="10515600" cy="4558746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Renforcer les actions de prévention, une nécessité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fr-FR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L’excision est imputée à tort à la religion et autres croyances  </a:t>
            </a:r>
          </a:p>
          <a:p>
            <a:pPr marL="342900" lvl="0" indent="-342900" algn="just">
              <a:lnSpc>
                <a:spcPct val="107000"/>
              </a:lnSpc>
              <a:buFont typeface="Arial" panose="020B0604020202020204" pitchFamily="34" charset="0"/>
              <a:buChar char="-"/>
            </a:pPr>
            <a:r>
              <a:rPr lang="fr-FR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Sensibiliser la communauté qui protège les exciseuses;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b="1" dirty="0">
                <a:solidFill>
                  <a:srgbClr val="FF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conclure; l’éducation sexuelle complète et adaptée à l’écoute  jeunes est un levier pour  lutter contre l’excision, le VIH SIDA et les autres formes de violences.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b="1" dirty="0">
                <a:solidFill>
                  <a:srgbClr val="FF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actions menées dans le cadre de</a:t>
            </a:r>
            <a:r>
              <a:rPr lang="fr-FR" b="1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PADS </a:t>
            </a:r>
            <a:r>
              <a:rPr lang="fr-FR" sz="1800" b="1" i="1" dirty="0">
                <a:solidFill>
                  <a:srgbClr val="008000"/>
                </a:solidFill>
              </a:rPr>
              <a:t>« Programme d’Appui aux Droits à la santé sexuelle et reproductive et à la lutte contre le VIH SIDA des jeunes au Burkina Faso » </a:t>
            </a:r>
            <a:r>
              <a:rPr lang="fr-FR" sz="1800" b="1" i="1" dirty="0">
                <a:solidFill>
                  <a:srgbClr val="008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fr-FR" sz="1800" b="1" i="1" dirty="0">
              <a:solidFill>
                <a:srgbClr val="008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fr-FR" sz="2200" dirty="0">
              <a:latin typeface="+mj-lt"/>
            </a:endParaRPr>
          </a:p>
        </p:txBody>
      </p:sp>
      <p:pic>
        <p:nvPicPr>
          <p:cNvPr id="4" name="Espace réservé du contenu 6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615"/>
          <a:stretch>
            <a:fillRect/>
          </a:stretch>
        </p:blipFill>
        <p:spPr bwMode="auto">
          <a:xfrm>
            <a:off x="10716381" y="5757332"/>
            <a:ext cx="1306286" cy="10039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8368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600" dirty="0">
                <a:latin typeface="Calisto MT" panose="02040603050505030304" pitchFamily="18" charset="0"/>
              </a:rPr>
              <a:t>                MERCI!</a:t>
            </a:r>
          </a:p>
        </p:txBody>
      </p:sp>
      <p:pic>
        <p:nvPicPr>
          <p:cNvPr id="5" name="Espace réservé du contenu 6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615"/>
          <a:stretch>
            <a:fillRect/>
          </a:stretch>
        </p:blipFill>
        <p:spPr bwMode="auto">
          <a:xfrm>
            <a:off x="4571999" y="4148667"/>
            <a:ext cx="3314096" cy="2237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 2" descr="d-imprimé-le-clitoris-femelle-d-organe-sexuel-pour-des-leçons-d-anatomie-86188139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563" y="1524000"/>
            <a:ext cx="2706914" cy="252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971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</TotalTime>
  <Words>575</Words>
  <Application>Microsoft Office PowerPoint</Application>
  <PresentationFormat>Grand écran</PresentationFormat>
  <Paragraphs>46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Calisto MT</vt:lpstr>
      <vt:lpstr>Wingdings</vt:lpstr>
      <vt:lpstr>Zapf Dingbats</vt:lpstr>
      <vt:lpstr>Thème Office</vt:lpstr>
      <vt:lpstr>          ACCOMPAGNEMENT DES VICTIMES DE L’EXCISION:  RENASAGE S’ENGAGE !                                 Marie Salomé ZOUNGRANA   Plate Forme ELSA, 2 décembre 2021 </vt:lpstr>
      <vt:lpstr>RENASAGE au Burkina Faso</vt:lpstr>
      <vt:lpstr>1. CONTEXTE</vt:lpstr>
      <vt:lpstr>2. COMMENT LES VICTIMES DE L’EXCISION SE PRÉSENTENT A RENASAGE ? </vt:lpstr>
      <vt:lpstr> 3. RENASAGE AUX COTE DES VICTIMES DE L’EXCISION 1/4  </vt:lpstr>
      <vt:lpstr> 3. RENASAGE AUX COTÉS DES VICTIMES DE L’EXCISION   2/4  </vt:lpstr>
      <vt:lpstr>  4. UN MEILLEUR ACCOMPAGNEMENT DES JEUNES FILLES ET DES FEMMES EXCISÉES, UN DÉFI POUR RENASAGE  </vt:lpstr>
      <vt:lpstr>                MERCI!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Politiques et règlementations en matière de DSSR au Burkina Faso</dc:title>
  <dc:creator>HP PROBOOK</dc:creator>
  <cp:lastModifiedBy>HP</cp:lastModifiedBy>
  <cp:revision>74</cp:revision>
  <cp:lastPrinted>2021-12-01T17:55:17Z</cp:lastPrinted>
  <dcterms:created xsi:type="dcterms:W3CDTF">2021-06-15T12:51:44Z</dcterms:created>
  <dcterms:modified xsi:type="dcterms:W3CDTF">2021-12-02T08:13:07Z</dcterms:modified>
</cp:coreProperties>
</file>