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1" r:id="rId8"/>
    <p:sldId id="264" r:id="rId9"/>
    <p:sldId id="265" r:id="rId10"/>
    <p:sldId id="262"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40"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25518A9-B687-4302-9395-2322403C665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99A684-0CB7-41E9-A4DF-5D1C2CA5BF6F}"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EDD7C35-9E19-4518-A4B2-3B09CD8CC75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6196DA8-8897-4DDF-BFB6-5D83863C837A}"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CBBA708-C5F0-412D-90E2-1919F0D196AE}"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A9C8F8FA-EF43-4642-9368-3F4E33039BD9}"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9/29/2021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EB9C5D3-0140-4E75-8D7F-C0623D06DFD7}"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AE0757-B101-4811-9189-10EB2F458E2D}"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EBDC078-589F-40E3-816C-EE21D62B5BBA}"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9/29/2021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621983"/>
            <a:ext cx="9222377" cy="1373070"/>
          </a:xfrm>
        </p:spPr>
        <p:txBody>
          <a:bodyPr/>
          <a:lstStyle/>
          <a:p>
            <a:pPr algn="l"/>
            <a:r>
              <a:rPr lang="fr-FR" sz="3600" b="1" dirty="0"/>
              <a:t>IMPLICATION DES COMMUNAUTAIRES DANS LE MECANISME DE RIPOSTE COVID-19 DU FONDS MONDIAL EN MAURITANIE</a:t>
            </a:r>
            <a:br>
              <a:rPr lang="en-US" dirty="0"/>
            </a:b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190875" cy="1543594"/>
          </a:xfrm>
          <a:prstGeom prst="rect">
            <a:avLst/>
          </a:prstGeom>
          <a:noFill/>
          <a:ln>
            <a:noFill/>
          </a:ln>
        </p:spPr>
      </p:pic>
      <p:pic>
        <p:nvPicPr>
          <p:cNvPr id="5" name="Image 4" descr="logo itp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7975" y="0"/>
            <a:ext cx="1724025" cy="1166495"/>
          </a:xfrm>
          <a:prstGeom prst="rect">
            <a:avLst/>
          </a:prstGeom>
          <a:noFill/>
          <a:ln>
            <a:noFill/>
          </a:ln>
        </p:spPr>
      </p:pic>
      <p:pic>
        <p:nvPicPr>
          <p:cNvPr id="6" name="Image 5"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2377" y="2696307"/>
            <a:ext cx="2860431" cy="1426363"/>
          </a:xfrm>
          <a:prstGeom prst="rect">
            <a:avLst/>
          </a:prstGeom>
          <a:noFill/>
          <a:ln>
            <a:noFill/>
          </a:ln>
        </p:spPr>
      </p:pic>
    </p:spTree>
    <p:extLst>
      <p:ext uri="{BB962C8B-B14F-4D97-AF65-F5344CB8AC3E}">
        <p14:creationId xmlns:p14="http://schemas.microsoft.com/office/powerpoint/2010/main" val="381553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a:t>Recommandation sur le financement des communautaires</a:t>
            </a:r>
            <a:br>
              <a:rPr lang="en-US" dirty="0"/>
            </a:br>
            <a:endParaRPr lang="en-US" dirty="0"/>
          </a:p>
        </p:txBody>
      </p:sp>
      <p:sp>
        <p:nvSpPr>
          <p:cNvPr id="3" name="Espace réservé du contenu 2"/>
          <p:cNvSpPr>
            <a:spLocks noGrp="1"/>
          </p:cNvSpPr>
          <p:nvPr>
            <p:ph idx="1"/>
          </p:nvPr>
        </p:nvSpPr>
        <p:spPr>
          <a:xfrm>
            <a:off x="257176" y="2228850"/>
            <a:ext cx="9760782" cy="4314825"/>
          </a:xfrm>
        </p:spPr>
        <p:txBody>
          <a:bodyPr>
            <a:normAutofit fontScale="77500" lnSpcReduction="20000"/>
          </a:bodyPr>
          <a:lstStyle/>
          <a:p>
            <a:pPr marL="0" indent="0">
              <a:buNone/>
            </a:pPr>
            <a:r>
              <a:rPr lang="fr-FR" dirty="0">
                <a:effectLst/>
              </a:rPr>
              <a:t>Sur la base des constats réalisés, les recommandations suivantes ont recueilli le consensus : </a:t>
            </a:r>
            <a:r>
              <a:rPr lang="fr-FR" b="1" i="1" dirty="0">
                <a:effectLst/>
              </a:rPr>
              <a:t> </a:t>
            </a:r>
            <a:endParaRPr lang="en-US" dirty="0">
              <a:effectLst/>
            </a:endParaRPr>
          </a:p>
          <a:p>
            <a:r>
              <a:rPr lang="fr-FR" b="1" i="1" dirty="0">
                <a:solidFill>
                  <a:schemeClr val="bg1"/>
                </a:solidFill>
                <a:effectLst/>
              </a:rPr>
              <a:t>Recommandation 1 :</a:t>
            </a:r>
            <a:r>
              <a:rPr lang="fr-FR" b="1" dirty="0">
                <a:solidFill>
                  <a:schemeClr val="bg1"/>
                </a:solidFill>
                <a:effectLst/>
              </a:rPr>
              <a:t> </a:t>
            </a:r>
            <a:r>
              <a:rPr lang="fr-FR" dirty="0">
                <a:effectLst/>
              </a:rPr>
              <a:t>Avoir un bénéficiaire principal ou tout au moins un sous bénéficiaire non gouvernemental ;</a:t>
            </a:r>
            <a:endParaRPr lang="en-US" dirty="0">
              <a:effectLst/>
            </a:endParaRPr>
          </a:p>
          <a:p>
            <a:r>
              <a:rPr lang="fr-FR" b="1" i="1" dirty="0">
                <a:solidFill>
                  <a:schemeClr val="bg1"/>
                </a:solidFill>
                <a:effectLst/>
              </a:rPr>
              <a:t>Recommandation 2 </a:t>
            </a:r>
            <a:r>
              <a:rPr lang="fr-FR" b="1" i="1" dirty="0">
                <a:effectLst/>
              </a:rPr>
              <a:t>:</a:t>
            </a:r>
            <a:r>
              <a:rPr lang="fr-FR" b="1" dirty="0">
                <a:effectLst/>
              </a:rPr>
              <a:t> </a:t>
            </a:r>
            <a:r>
              <a:rPr lang="fr-FR" dirty="0">
                <a:effectLst/>
              </a:rPr>
              <a:t>Amélioration de la participation de la société et son implication dans le processus jusqu’au Grant </a:t>
            </a:r>
            <a:r>
              <a:rPr lang="fr-FR" dirty="0" err="1">
                <a:effectLst/>
              </a:rPr>
              <a:t>Making</a:t>
            </a:r>
            <a:r>
              <a:rPr lang="fr-FR" dirty="0">
                <a:effectLst/>
              </a:rPr>
              <a:t> et signature de la subvention (au moins 4 représentants des </a:t>
            </a:r>
            <a:r>
              <a:rPr lang="fr-FR" dirty="0" err="1">
                <a:effectLst/>
              </a:rPr>
              <a:t>OSCs</a:t>
            </a:r>
            <a:r>
              <a:rPr lang="fr-FR" dirty="0">
                <a:effectLst/>
              </a:rPr>
              <a:t> lors des discussions finales avec Genève) /transparence dans le processus de sélection du PR et des </a:t>
            </a:r>
            <a:r>
              <a:rPr lang="fr-FR" dirty="0" err="1">
                <a:effectLst/>
              </a:rPr>
              <a:t>SRs</a:t>
            </a:r>
            <a:endParaRPr lang="en-US" dirty="0">
              <a:effectLst/>
            </a:endParaRPr>
          </a:p>
          <a:p>
            <a:r>
              <a:rPr lang="fr-FR" b="1" i="1" dirty="0">
                <a:solidFill>
                  <a:schemeClr val="bg1"/>
                </a:solidFill>
                <a:effectLst/>
              </a:rPr>
              <a:t>Recommandation 3 :</a:t>
            </a:r>
            <a:r>
              <a:rPr lang="fr-FR" b="1" dirty="0">
                <a:solidFill>
                  <a:schemeClr val="bg1"/>
                </a:solidFill>
                <a:effectLst/>
              </a:rPr>
              <a:t> </a:t>
            </a:r>
            <a:r>
              <a:rPr lang="fr-FR" dirty="0">
                <a:effectLst/>
              </a:rPr>
              <a:t>Mise en œuvre des activités en lien avec les populations clés et renforcement de capacités techniques de celle-ci.</a:t>
            </a:r>
            <a:endParaRPr lang="en-US" dirty="0">
              <a:effectLst/>
            </a:endParaRPr>
          </a:p>
          <a:p>
            <a:r>
              <a:rPr lang="fr-FR" b="1" i="1" dirty="0">
                <a:solidFill>
                  <a:schemeClr val="bg1"/>
                </a:solidFill>
                <a:effectLst/>
              </a:rPr>
              <a:t>Recommandation 4 </a:t>
            </a:r>
            <a:r>
              <a:rPr lang="fr-FR" b="1" i="1" dirty="0">
                <a:effectLst/>
              </a:rPr>
              <a:t>:</a:t>
            </a:r>
            <a:r>
              <a:rPr lang="fr-FR" b="1" dirty="0">
                <a:effectLst/>
              </a:rPr>
              <a:t> </a:t>
            </a:r>
            <a:r>
              <a:rPr lang="fr-FR" dirty="0">
                <a:effectLst/>
              </a:rPr>
              <a:t>Appuyer la mise en place d’une coalition des OSC qui interviennent dans la lutte contre les trois pathologies</a:t>
            </a:r>
            <a:endParaRPr lang="en-US" dirty="0">
              <a:effectLst/>
            </a:endParaRPr>
          </a:p>
          <a:p>
            <a:r>
              <a:rPr lang="fr-FR" b="1" i="1" dirty="0">
                <a:solidFill>
                  <a:schemeClr val="bg1"/>
                </a:solidFill>
                <a:effectLst/>
              </a:rPr>
              <a:t>Recommandation 5</a:t>
            </a:r>
            <a:r>
              <a:rPr lang="fr-FR" i="1" dirty="0">
                <a:solidFill>
                  <a:schemeClr val="bg1"/>
                </a:solidFill>
                <a:effectLst/>
              </a:rPr>
              <a:t> :</a:t>
            </a:r>
            <a:r>
              <a:rPr lang="fr-FR" dirty="0">
                <a:solidFill>
                  <a:schemeClr val="bg1"/>
                </a:solidFill>
                <a:effectLst/>
              </a:rPr>
              <a:t> </a:t>
            </a:r>
            <a:r>
              <a:rPr lang="fr-FR" dirty="0">
                <a:effectLst/>
              </a:rPr>
              <a:t>Renforcement des capacités institutionnelles et programmatiques des </a:t>
            </a:r>
            <a:r>
              <a:rPr lang="fr-FR" dirty="0" err="1">
                <a:effectLst/>
              </a:rPr>
              <a:t>OSCs</a:t>
            </a:r>
            <a:endParaRPr lang="en-US" dirty="0">
              <a:effectLst/>
            </a:endParaRPr>
          </a:p>
          <a:p>
            <a:r>
              <a:rPr lang="fr-FR" b="1" i="1" dirty="0">
                <a:solidFill>
                  <a:schemeClr val="bg1"/>
                </a:solidFill>
                <a:effectLst/>
              </a:rPr>
              <a:t>Recommandation 6</a:t>
            </a:r>
            <a:r>
              <a:rPr lang="fr-FR" i="1" dirty="0">
                <a:solidFill>
                  <a:schemeClr val="bg1"/>
                </a:solidFill>
                <a:effectLst/>
              </a:rPr>
              <a:t> :</a:t>
            </a:r>
            <a:r>
              <a:rPr lang="fr-FR" dirty="0">
                <a:solidFill>
                  <a:schemeClr val="bg1"/>
                </a:solidFill>
                <a:effectLst/>
              </a:rPr>
              <a:t> </a:t>
            </a:r>
            <a:r>
              <a:rPr lang="fr-FR" dirty="0">
                <a:effectLst/>
              </a:rPr>
              <a:t>Faciliter aux </a:t>
            </a:r>
            <a:r>
              <a:rPr lang="fr-FR" dirty="0" err="1">
                <a:effectLst/>
              </a:rPr>
              <a:t>OSCs</a:t>
            </a:r>
            <a:r>
              <a:rPr lang="fr-FR" dirty="0">
                <a:effectLst/>
              </a:rPr>
              <a:t> l’accès aux informations et le contact avec les représentants de la société civile au Fonds Mondial, ainsi qu’au portfolio manager de la Mauritanie</a:t>
            </a:r>
            <a:endParaRPr lang="en-US" dirty="0">
              <a:effectLst/>
            </a:endParaRPr>
          </a:p>
          <a:p>
            <a:pPr marL="0" indent="0">
              <a:buNone/>
            </a:pPr>
            <a:endParaRPr lang="en-US" dirty="0">
              <a:effectLst/>
            </a:endParaRPr>
          </a:p>
          <a:p>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227336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Conclusion</a:t>
            </a:r>
            <a:br>
              <a:rPr lang="en-US" dirty="0"/>
            </a:br>
            <a:endParaRPr lang="en-US" dirty="0"/>
          </a:p>
        </p:txBody>
      </p:sp>
      <p:sp>
        <p:nvSpPr>
          <p:cNvPr id="3" name="Espace réservé du contenu 2"/>
          <p:cNvSpPr>
            <a:spLocks noGrp="1"/>
          </p:cNvSpPr>
          <p:nvPr>
            <p:ph idx="1"/>
          </p:nvPr>
        </p:nvSpPr>
        <p:spPr/>
        <p:txBody>
          <a:bodyPr/>
          <a:lstStyle/>
          <a:p>
            <a:pPr marL="0" indent="0">
              <a:buNone/>
            </a:pPr>
            <a:r>
              <a:rPr lang="fr-FR" dirty="0">
                <a:effectLst/>
              </a:rPr>
              <a:t>Bien que la pandémie de la covid-19 a eu un impact réel sur les populations clés et les communautés, le financement n’a pas suivi. En effet, comme dans le cadre de la subvention encours du fonds mondial de lutte contre le Sida, la tuberculose et le paludisme, le volet communautaire a manqué dans la réponse pour atténuer l’impact de la Covid-19 sur les programmes.</a:t>
            </a:r>
            <a:endParaRPr lang="en-US" dirty="0">
              <a:effectLst/>
            </a:endParaRPr>
          </a:p>
        </p:txBody>
      </p:sp>
      <p:pic>
        <p:nvPicPr>
          <p:cNvPr id="5" name="Image 4"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32334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DD5FB213-3866-4D9C-998E-7E572C0CA0B7}"/>
              </a:ext>
            </a:extLst>
          </p:cNvPr>
          <p:cNvPicPr>
            <a:picLocks noChangeAspect="1"/>
          </p:cNvPicPr>
          <p:nvPr/>
        </p:nvPicPr>
        <p:blipFill>
          <a:blip r:embed="rId2">
            <a:extLst>
              <a:ext uri="{28A0092B-C50C-407E-A947-70E740481C1C}">
                <a14:useLocalDpi xmlns:a14="http://schemas.microsoft.com/office/drawing/2010/main"/>
              </a:ext>
            </a:extLst>
          </a:blip>
          <a:srcRect l="5531" r="5531"/>
          <a:stretch>
            <a:fillRect/>
          </a:stretch>
        </p:blipFill>
        <p:spPr>
          <a:xfrm>
            <a:off x="1540004" y="204680"/>
            <a:ext cx="8871093" cy="6653320"/>
          </a:xfrm>
          <a:prstGeom prst="rect">
            <a:avLst/>
          </a:prstGeom>
        </p:spPr>
      </p:pic>
      <p:sp>
        <p:nvSpPr>
          <p:cNvPr id="4" name="Title 5">
            <a:extLst>
              <a:ext uri="{FF2B5EF4-FFF2-40B4-BE49-F238E27FC236}">
                <a16:creationId xmlns:a16="http://schemas.microsoft.com/office/drawing/2014/main" id="{71E26D87-EA6B-4633-8E04-C7662A3AE7E9}"/>
              </a:ext>
            </a:extLst>
          </p:cNvPr>
          <p:cNvSpPr>
            <a:spLocks noGrp="1"/>
          </p:cNvSpPr>
          <p:nvPr>
            <p:ph type="title"/>
          </p:nvPr>
        </p:nvSpPr>
        <p:spPr>
          <a:xfrm>
            <a:off x="2197479" y="3862936"/>
            <a:ext cx="7239000" cy="1143000"/>
          </a:xfrm>
        </p:spPr>
        <p:txBody>
          <a:bodyPr>
            <a:normAutofit fontScale="90000"/>
          </a:bodyPr>
          <a:lstStyle/>
          <a:p>
            <a:pPr algn="ctr"/>
            <a:r>
              <a:rPr lang="fr-FR" sz="8000" dirty="0">
                <a:latin typeface="Arial" panose="020B0604020202020204" pitchFamily="34" charset="0"/>
                <a:cs typeface="Arial" panose="020B0604020202020204" pitchFamily="34" charset="0"/>
              </a:rPr>
              <a:t>MERCI</a:t>
            </a:r>
          </a:p>
        </p:txBody>
      </p:sp>
      <p:pic>
        <p:nvPicPr>
          <p:cNvPr id="5" name="Image 4"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43739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a:t>
            </a:r>
            <a:endParaRPr lang="en-US"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a:effectLst/>
              </a:rPr>
              <a:t>Au début de 2020, la pandémie de la Covid-19 a touché la quasi-totalité des pays du monde.  La Mauritanie a enregistré son premier cas de COVID-19 le 13 mars 2020 et le nombre de cas positifs à la COVID-19 est resté, les deux premiers mois, inférieur à 10 cas. Une soudaine phase d’augmentation des cas est survenue à partir de mi-mai 2020 dont le pic a été atteint la troisième semaine du mois de juin 2020.. En tout, depuis le début de l’épidémie, 19.149 cas confirmés ont été enregistrés,18.266 guéries, 425 suivis et 458 décès, le 24 mai 2021.</a:t>
            </a:r>
          </a:p>
          <a:p>
            <a:pPr marL="0" indent="0">
              <a:buNone/>
            </a:pPr>
            <a:r>
              <a:rPr lang="fr-FR" dirty="0">
                <a:effectLst/>
              </a:rPr>
              <a:t>En avril 2021, le fonds mondial a mis en place le mécanisme  C19RM pour atténuer l’impact du Covid-19 sur les programmes.</a:t>
            </a:r>
          </a:p>
          <a:p>
            <a:pPr marL="0" indent="0">
              <a:buNone/>
            </a:pPr>
            <a:r>
              <a:rPr lang="fr-FR" dirty="0">
                <a:effectLst/>
              </a:rPr>
              <a:t>Dans un esprit de prendre en considération des besoins des acteurs communautaires, AGD a mené une consultation avec les acteurs communautaire à travers  un appui de la plateforme régionale portée par ITPC-MENA.</a:t>
            </a: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229527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Objectif</a:t>
            </a:r>
            <a:br>
              <a:rPr lang="en-US" dirty="0"/>
            </a:br>
            <a:endParaRPr lang="en-US" dirty="0"/>
          </a:p>
        </p:txBody>
      </p:sp>
      <p:sp>
        <p:nvSpPr>
          <p:cNvPr id="3" name="Espace réservé du contenu 2"/>
          <p:cNvSpPr>
            <a:spLocks noGrp="1"/>
          </p:cNvSpPr>
          <p:nvPr>
            <p:ph idx="1"/>
          </p:nvPr>
        </p:nvSpPr>
        <p:spPr/>
        <p:txBody>
          <a:bodyPr/>
          <a:lstStyle/>
          <a:p>
            <a:r>
              <a:rPr lang="fr-FR" dirty="0">
                <a:effectLst/>
              </a:rPr>
              <a:t>Mettre en avant la nécessité de l’implication des acteurs communautaires dans la lutte contre le VIH/SIDA, la tuberculose et le paludisme en contexte de Covid-19.</a:t>
            </a:r>
            <a:endParaRPr lang="en-US" dirty="0">
              <a:effectLst/>
            </a:endParaRPr>
          </a:p>
          <a:p>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429214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Le rôle des communautés</a:t>
            </a:r>
            <a:br>
              <a:rPr lang="en-US" dirty="0"/>
            </a:br>
            <a:endParaRPr lang="en-US" dirty="0"/>
          </a:p>
        </p:txBody>
      </p:sp>
      <p:sp>
        <p:nvSpPr>
          <p:cNvPr id="3" name="Espace réservé du contenu 2"/>
          <p:cNvSpPr>
            <a:spLocks noGrp="1"/>
          </p:cNvSpPr>
          <p:nvPr>
            <p:ph idx="1"/>
          </p:nvPr>
        </p:nvSpPr>
        <p:spPr/>
        <p:txBody>
          <a:bodyPr>
            <a:normAutofit fontScale="92500" lnSpcReduction="10000"/>
          </a:bodyPr>
          <a:lstStyle/>
          <a:p>
            <a:r>
              <a:rPr lang="fr-FR" dirty="0">
                <a:effectLst/>
              </a:rPr>
              <a:t>Contrairement à beaucoup de pays de la région et au-delà, les communautés se contentent d’utiliser les services de façon timide quand elles sont ciblées par des organisations de la société civile. </a:t>
            </a:r>
          </a:p>
          <a:p>
            <a:r>
              <a:rPr lang="fr-FR" dirty="0">
                <a:effectLst/>
              </a:rPr>
              <a:t>Dans le contexte de la covid-19, les communautés ont besoin d’avantage de soutien pour réduire la vulnérabilité.</a:t>
            </a:r>
          </a:p>
          <a:p>
            <a:r>
              <a:rPr lang="fr-FR" dirty="0">
                <a:effectLst/>
              </a:rPr>
              <a:t>Dans le contexte actuel de la mise œuvre de la subvention, les organisations de la société civile sont timidement impliquées pour dérouler des interventions en direction, notamment des populations clés. Elles ne sont, ni bénéficiaires principal, ni sous bénéficiaires.</a:t>
            </a:r>
          </a:p>
          <a:p>
            <a:r>
              <a:rPr lang="fr-FR" dirty="0">
                <a:effectLst/>
              </a:rPr>
              <a:t>Dans l’élaboration de la subvention a venir, les acteurs communautaires ont mieux participer dans l’élaboration des demande de NFM3 et C19RM.</a:t>
            </a: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684" y="753228"/>
            <a:ext cx="1414808" cy="1080938"/>
          </a:xfrm>
          <a:prstGeom prst="rect">
            <a:avLst/>
          </a:prstGeom>
          <a:noFill/>
          <a:ln>
            <a:noFill/>
          </a:ln>
        </p:spPr>
      </p:pic>
    </p:spTree>
    <p:extLst>
      <p:ext uri="{BB962C8B-B14F-4D97-AF65-F5344CB8AC3E}">
        <p14:creationId xmlns:p14="http://schemas.microsoft.com/office/powerpoint/2010/main" val="223925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a:t>Investir dans les systèmes et les ripostes communautaires 1/2</a:t>
            </a:r>
            <a:br>
              <a:rPr lang="en-US" dirty="0"/>
            </a:br>
            <a:endParaRPr lang="en-US" dirty="0"/>
          </a:p>
        </p:txBody>
      </p:sp>
      <p:sp>
        <p:nvSpPr>
          <p:cNvPr id="3" name="Espace réservé du contenu 2"/>
          <p:cNvSpPr>
            <a:spLocks noGrp="1"/>
          </p:cNvSpPr>
          <p:nvPr>
            <p:ph idx="1"/>
          </p:nvPr>
        </p:nvSpPr>
        <p:spPr>
          <a:xfrm>
            <a:off x="680321" y="2336873"/>
            <a:ext cx="9613861" cy="3750418"/>
          </a:xfrm>
        </p:spPr>
        <p:txBody>
          <a:bodyPr>
            <a:normAutofit/>
          </a:bodyPr>
          <a:lstStyle/>
          <a:p>
            <a:r>
              <a:rPr lang="fr-FR" dirty="0">
                <a:effectLst/>
              </a:rPr>
              <a:t>Les pays qui soumettent des demandes de financement au Fonds mondial sont encouragés à décrire de quelle manière les organisations à assise communautaire participeront aux programmes. Dans ce contexte, leur participation doit porter à la fois sur la prestation de services et le suivi de la qualité et de l’exécution des services offerts. Dès lors que cela est possible, le Fonds mondial a pour but d’ouvrir de nouvelles possibilités d’appui aux organisations à assise communautaire. Il s’agit notamment de permettre aux maîtres d’œuvre de ses subventions de financer de petits organismes ou collectifs non déclarés qui offrent des services aux populations-clés et aux autres groupes marginalisés.</a:t>
            </a:r>
            <a:endParaRPr lang="en-US" dirty="0">
              <a:effectLst/>
            </a:endParaRPr>
          </a:p>
          <a:p>
            <a:pPr marL="0" indent="0">
              <a:buNone/>
            </a:pP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44103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a:t>Investir dans les systèmes et les ripostes communautaires 2/2</a:t>
            </a:r>
            <a:br>
              <a:rPr lang="en-US" dirty="0"/>
            </a:br>
            <a:endParaRPr lang="en-US" dirty="0"/>
          </a:p>
        </p:txBody>
      </p:sp>
      <p:sp>
        <p:nvSpPr>
          <p:cNvPr id="3" name="Espace réservé du contenu 2"/>
          <p:cNvSpPr>
            <a:spLocks noGrp="1"/>
          </p:cNvSpPr>
          <p:nvPr>
            <p:ph idx="1"/>
          </p:nvPr>
        </p:nvSpPr>
        <p:spPr>
          <a:xfrm>
            <a:off x="680321" y="2336873"/>
            <a:ext cx="9613861" cy="3750418"/>
          </a:xfrm>
        </p:spPr>
        <p:txBody>
          <a:bodyPr>
            <a:normAutofit lnSpcReduction="10000"/>
          </a:bodyPr>
          <a:lstStyle/>
          <a:p>
            <a:r>
              <a:rPr lang="fr-FR" dirty="0">
                <a:effectLst/>
              </a:rPr>
              <a:t>Par ailleurs, les candidats sont encouragés à allouer des fonds à des initiatives telles que :</a:t>
            </a:r>
            <a:endParaRPr lang="en-US" dirty="0">
              <a:effectLst/>
            </a:endParaRPr>
          </a:p>
          <a:p>
            <a:pPr lvl="0"/>
            <a:r>
              <a:rPr lang="fr-FR" dirty="0">
                <a:effectLst/>
              </a:rPr>
              <a:t>Le contrôle au niveau des communautés pour améliorer l’accessibilité, la réactivité et la qualité des services</a:t>
            </a:r>
            <a:endParaRPr lang="en-US" dirty="0">
              <a:effectLst/>
            </a:endParaRPr>
          </a:p>
          <a:p>
            <a:pPr lvl="0"/>
            <a:r>
              <a:rPr lang="fr-FR" dirty="0">
                <a:effectLst/>
              </a:rPr>
              <a:t>Le plaidoyer mené par les communautés</a:t>
            </a:r>
            <a:endParaRPr lang="en-US" dirty="0">
              <a:effectLst/>
            </a:endParaRPr>
          </a:p>
          <a:p>
            <a:pPr lvl="0"/>
            <a:r>
              <a:rPr lang="fr-FR" dirty="0">
                <a:effectLst/>
              </a:rPr>
              <a:t>La mobilisation sociale, le tissage de liens communautaires, la collaboration et la coordination entre les communautés et les autres acteurs du secteur de la santé</a:t>
            </a:r>
            <a:endParaRPr lang="en-US" dirty="0">
              <a:effectLst/>
            </a:endParaRPr>
          </a:p>
          <a:p>
            <a:pPr lvl="0"/>
            <a:r>
              <a:rPr lang="fr-FR" dirty="0">
                <a:effectLst/>
              </a:rPr>
              <a:t>Le renforcement des capacités institutionnelles, de la planification et du rôle de direction</a:t>
            </a:r>
            <a:endParaRPr lang="en-US" dirty="0">
              <a:effectLst/>
            </a:endParaRPr>
          </a:p>
          <a:p>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421250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a:t>Constat sur le financement des communautaires 1/3</a:t>
            </a:r>
            <a:endParaRPr lang="en-US" dirty="0"/>
          </a:p>
        </p:txBody>
      </p:sp>
      <p:sp>
        <p:nvSpPr>
          <p:cNvPr id="3" name="Espace réservé du contenu 2"/>
          <p:cNvSpPr>
            <a:spLocks noGrp="1"/>
          </p:cNvSpPr>
          <p:nvPr>
            <p:ph idx="1"/>
          </p:nvPr>
        </p:nvSpPr>
        <p:spPr/>
        <p:txBody>
          <a:bodyPr>
            <a:normAutofit fontScale="25000" lnSpcReduction="20000"/>
          </a:bodyPr>
          <a:lstStyle/>
          <a:p>
            <a:r>
              <a:rPr lang="fr-FR" sz="9600" dirty="0">
                <a:effectLst/>
              </a:rPr>
              <a:t>En Mauritanie, l’implication des acteurs communautaires dans la réponse à la lutte contre le SIDA, la tuberculose et le paludisme est très limité depuis la mise en place du nouveau modèle de financement du fonds mondial.</a:t>
            </a:r>
            <a:endParaRPr lang="en-US" sz="9600" dirty="0">
              <a:effectLst/>
            </a:endParaRPr>
          </a:p>
          <a:p>
            <a:r>
              <a:rPr lang="fr-FR" sz="9600" dirty="0">
                <a:effectLst/>
              </a:rPr>
              <a:t>En effet, aucune organisation de la société civile n’est bénéficiaire principal ou sous bénéficiaire dans la subvention passée, ni celle encours. Seules deux ont signé des contrats de prestations, qui ne sont d’ailleurs pas exécuté à six mois de la fin de la NFM2. </a:t>
            </a:r>
            <a:endParaRPr lang="en-US" sz="9600" dirty="0">
              <a:effectLst/>
            </a:endParaRPr>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247057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a:t>Constat sur le financement des communautaires 2/3</a:t>
            </a:r>
            <a:endParaRPr lang="en-US" dirty="0"/>
          </a:p>
        </p:txBody>
      </p:sp>
      <p:sp>
        <p:nvSpPr>
          <p:cNvPr id="3" name="Espace réservé du contenu 2"/>
          <p:cNvSpPr>
            <a:spLocks noGrp="1"/>
          </p:cNvSpPr>
          <p:nvPr>
            <p:ph idx="1"/>
          </p:nvPr>
        </p:nvSpPr>
        <p:spPr/>
        <p:txBody>
          <a:bodyPr>
            <a:normAutofit fontScale="25000" lnSpcReduction="20000"/>
          </a:bodyPr>
          <a:lstStyle/>
          <a:p>
            <a:pPr marL="0" indent="0">
              <a:buNone/>
            </a:pPr>
            <a:r>
              <a:rPr lang="fr-FR" sz="9600" dirty="0">
                <a:effectLst/>
              </a:rPr>
              <a:t> </a:t>
            </a:r>
            <a:endParaRPr lang="en-US" sz="9600" dirty="0">
              <a:effectLst/>
            </a:endParaRPr>
          </a:p>
          <a:p>
            <a:r>
              <a:rPr lang="fr-FR" sz="9600" dirty="0">
                <a:effectLst/>
              </a:rPr>
              <a:t>Cette situation est due à plusieurs facteurs :</a:t>
            </a:r>
            <a:endParaRPr lang="en-US" sz="9600" dirty="0">
              <a:effectLst/>
            </a:endParaRPr>
          </a:p>
          <a:p>
            <a:r>
              <a:rPr lang="fr-FR" sz="9600" dirty="0">
                <a:effectLst/>
              </a:rPr>
              <a:t>L’absence de volonté et résistance des autorités d’impliquer les acteurs communautaires,</a:t>
            </a:r>
            <a:endParaRPr lang="en-US" sz="9600" dirty="0">
              <a:effectLst/>
            </a:endParaRPr>
          </a:p>
          <a:p>
            <a:r>
              <a:rPr lang="fr-FR" sz="9600" dirty="0">
                <a:effectLst/>
              </a:rPr>
              <a:t>La faible capacité des organisations de la société civile et des populations clés ;</a:t>
            </a:r>
            <a:endParaRPr lang="en-US" sz="9600" dirty="0">
              <a:effectLst/>
            </a:endParaRPr>
          </a:p>
          <a:p>
            <a:r>
              <a:rPr lang="fr-FR" sz="9600" dirty="0">
                <a:effectLst/>
              </a:rPr>
              <a:t>La complexité et les exigences des procédures du fonds mondial de lutte contre le SIDA, la tuberculose et le paludisme,</a:t>
            </a:r>
            <a:endParaRPr lang="en-US" sz="9600" dirty="0">
              <a:effectLst/>
            </a:endParaRPr>
          </a:p>
          <a:p>
            <a:r>
              <a:rPr lang="fr-FR" sz="9600" dirty="0">
                <a:effectLst/>
              </a:rPr>
              <a:t>Certaines structures de la société civile mobilisent des ressources en dehors du fonds mondial pour mettre en place des initiatives, qui malheureusement ne sont pas souvent capitaliser dans le cadre de la réponse nationale.</a:t>
            </a:r>
            <a:endParaRPr lang="en-US" sz="9600" dirty="0">
              <a:effectLst/>
            </a:endParaRPr>
          </a:p>
          <a:p>
            <a:r>
              <a:rPr lang="fr-FR" dirty="0">
                <a:effectLst/>
              </a:rPr>
              <a:t> </a:t>
            </a: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386967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a:t>Constat sur le financement des communautaires 3/3</a:t>
            </a:r>
            <a:endParaRPr lang="en-US" dirty="0"/>
          </a:p>
        </p:txBody>
      </p:sp>
      <p:sp>
        <p:nvSpPr>
          <p:cNvPr id="3" name="Espace réservé du contenu 2"/>
          <p:cNvSpPr>
            <a:spLocks noGrp="1"/>
          </p:cNvSpPr>
          <p:nvPr>
            <p:ph idx="1"/>
          </p:nvPr>
        </p:nvSpPr>
        <p:spPr>
          <a:xfrm>
            <a:off x="680320" y="1933574"/>
            <a:ext cx="9613861" cy="4029076"/>
          </a:xfrm>
        </p:spPr>
        <p:txBody>
          <a:bodyPr>
            <a:normAutofit fontScale="25000" lnSpcReduction="20000"/>
          </a:bodyPr>
          <a:lstStyle/>
          <a:p>
            <a:pPr marL="0" indent="0">
              <a:buNone/>
            </a:pPr>
            <a:r>
              <a:rPr lang="fr-FR" sz="9600" dirty="0">
                <a:effectLst/>
              </a:rPr>
              <a:t> </a:t>
            </a:r>
            <a:endParaRPr lang="en-US" sz="9600" dirty="0">
              <a:effectLst/>
            </a:endParaRPr>
          </a:p>
          <a:p>
            <a:r>
              <a:rPr lang="fr-FR" sz="9600" dirty="0">
                <a:effectLst/>
              </a:rPr>
              <a:t> La pandémie de la covid-19 a accentuée la vulnérabilité des acteurs communautaires, en particulier les populations clés (hommes ayant des rapports sexuels avec des hommes, travailleuses du sexe et les personnes incarcérées).</a:t>
            </a:r>
            <a:endParaRPr lang="en-US" sz="9600" dirty="0">
              <a:effectLst/>
            </a:endParaRPr>
          </a:p>
          <a:p>
            <a:r>
              <a:rPr lang="fr-FR" sz="9600" dirty="0">
                <a:effectLst/>
              </a:rPr>
              <a:t>En ce qui concerne le paludisme, un groupement d’organisations de la société civile ont bénéficière de collaboration avec l’OMVS (Organisation pour la mise en valeur du fleuve Sénégal) pour la distribution de moustiquaires imprégnées.</a:t>
            </a:r>
            <a:endParaRPr lang="en-US" sz="9600" dirty="0">
              <a:effectLst/>
            </a:endParaRPr>
          </a:p>
          <a:p>
            <a:r>
              <a:rPr lang="fr-FR" sz="9600" dirty="0">
                <a:effectLst/>
              </a:rPr>
              <a:t>D’une manière générale, en dépit de la reconnaissance des avancées réalisées dans la lutte contre les trois pathologies, les personnes rencontrées ont une mauvaise perception de la mise en œuvre des subventions du Fonds Mondial. Cela s’explique </a:t>
            </a:r>
            <a:r>
              <a:rPr lang="fr-FR" dirty="0">
                <a:effectLst/>
              </a:rPr>
              <a:t>par </a:t>
            </a:r>
            <a:endParaRPr lang="en-US" dirty="0"/>
          </a:p>
        </p:txBody>
      </p:sp>
      <p:pic>
        <p:nvPicPr>
          <p:cNvPr id="4" name="Imag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7192" y="753228"/>
            <a:ext cx="1414808" cy="1080938"/>
          </a:xfrm>
          <a:prstGeom prst="rect">
            <a:avLst/>
          </a:prstGeom>
          <a:noFill/>
          <a:ln>
            <a:noFill/>
          </a:ln>
        </p:spPr>
      </p:pic>
    </p:spTree>
    <p:extLst>
      <p:ext uri="{BB962C8B-B14F-4D97-AF65-F5344CB8AC3E}">
        <p14:creationId xmlns:p14="http://schemas.microsoft.com/office/powerpoint/2010/main" val="204978546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373</TotalTime>
  <Words>1120</Words>
  <Application>Microsoft Office PowerPoint</Application>
  <PresentationFormat>Grand écran</PresentationFormat>
  <Paragraphs>47</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Trebuchet MS</vt:lpstr>
      <vt:lpstr>Berlin</vt:lpstr>
      <vt:lpstr>IMPLICATION DES COMMUNAUTAIRES DANS LE MECANISME DE RIPOSTE COVID-19 DU FONDS MONDIAL EN MAURITANIE </vt:lpstr>
      <vt:lpstr>CONTEXTE</vt:lpstr>
      <vt:lpstr>Objectif </vt:lpstr>
      <vt:lpstr>Le rôle des communautés </vt:lpstr>
      <vt:lpstr>Investir dans les systèmes et les ripostes communautaires 1/2 </vt:lpstr>
      <vt:lpstr>Investir dans les systèmes et les ripostes communautaires 2/2 </vt:lpstr>
      <vt:lpstr>Constat sur le financement des communautaires 1/3</vt:lpstr>
      <vt:lpstr>Constat sur le financement des communautaires 2/3</vt:lpstr>
      <vt:lpstr>Constat sur le financement des communautaires 3/3</vt:lpstr>
      <vt:lpstr>Recommandation sur le financement des communautaires </vt:lpstr>
      <vt:lpstr>Conclusion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 DES COMMUNAUTAIRES DANS LE MECANISME DE RIPOSTE COVID-19 DU FONDS MONDIAL EN MAURITANIE</dc:title>
  <dc:creator>owner</dc:creator>
  <cp:lastModifiedBy>Mélanie BRISARD</cp:lastModifiedBy>
  <cp:revision>9</cp:revision>
  <dcterms:created xsi:type="dcterms:W3CDTF">2021-09-15T10:40:38Z</dcterms:created>
  <dcterms:modified xsi:type="dcterms:W3CDTF">2021-09-29T16:20:16Z</dcterms:modified>
</cp:coreProperties>
</file>