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0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2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0270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4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682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78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50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8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3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7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2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8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3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5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6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5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15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ARV PEDIATRIQUES AU TOGO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5856" y="5377357"/>
            <a:ext cx="7766936" cy="1096899"/>
          </a:xfrm>
        </p:spPr>
        <p:txBody>
          <a:bodyPr/>
          <a:lstStyle/>
          <a:p>
            <a:r>
              <a:rPr lang="fr-FR" dirty="0"/>
              <a:t>Dr AKLIKU</a:t>
            </a:r>
          </a:p>
        </p:txBody>
      </p:sp>
    </p:spTree>
    <p:extLst>
      <p:ext uri="{BB962C8B-B14F-4D97-AF65-F5344CB8AC3E}">
        <p14:creationId xmlns:p14="http://schemas.microsoft.com/office/powerpoint/2010/main" val="382086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7035" y="2618705"/>
            <a:ext cx="8596668" cy="1320800"/>
          </a:xfrm>
        </p:spPr>
        <p:txBody>
          <a:bodyPr/>
          <a:lstStyle/>
          <a:p>
            <a:pPr algn="ctr"/>
            <a:r>
              <a:rPr lang="fr-FR" dirty="0"/>
              <a:t>MERCI POUR L’ATTENTION</a:t>
            </a:r>
          </a:p>
        </p:txBody>
      </p:sp>
    </p:spTree>
    <p:extLst>
      <p:ext uri="{BB962C8B-B14F-4D97-AF65-F5344CB8AC3E}">
        <p14:creationId xmlns:p14="http://schemas.microsoft.com/office/powerpoint/2010/main" val="245415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Répartition des enfants et ados sous traitements par rapport a l'âge</a:t>
            </a:r>
          </a:p>
          <a:p>
            <a:r>
              <a:rPr lang="fr-FR" sz="2000" dirty="0"/>
              <a:t>Critères de choix du traitement</a:t>
            </a:r>
          </a:p>
          <a:p>
            <a:r>
              <a:rPr lang="fr-FR" sz="2000" dirty="0"/>
              <a:t>Répartition des enfants sous traitement par rapport au traitement</a:t>
            </a:r>
          </a:p>
          <a:p>
            <a:r>
              <a:rPr lang="fr-FR" sz="2000" dirty="0"/>
              <a:t>Difficultés</a:t>
            </a:r>
          </a:p>
          <a:p>
            <a:r>
              <a:rPr lang="fr-FR" sz="2000" dirty="0"/>
              <a:t>Approches de solution</a:t>
            </a:r>
          </a:p>
        </p:txBody>
      </p:sp>
    </p:spTree>
    <p:extLst>
      <p:ext uri="{BB962C8B-B14F-4D97-AF65-F5344CB8AC3E}">
        <p14:creationId xmlns:p14="http://schemas.microsoft.com/office/powerpoint/2010/main" val="285668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REPARTITION DES ENFANTS ET ADOS SOUS TRAITEMENTS PAR RAPPORT A L’AGE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fr-FR" sz="2000" b="1" dirty="0">
                <a:solidFill>
                  <a:srgbClr val="FF0000"/>
                </a:solidFill>
              </a:rPr>
              <a:t>155</a:t>
            </a:r>
            <a:r>
              <a:rPr lang="fr-FR" sz="2000" dirty="0"/>
              <a:t> enfants et adolescents de 0 à 19ans / file active totale de 2100</a:t>
            </a:r>
          </a:p>
          <a:p>
            <a:r>
              <a:rPr lang="fr-FR" sz="2000" dirty="0"/>
              <a:t>86 sexe F et 69 sexe M sex-ratio H/F = 0,8</a:t>
            </a:r>
          </a:p>
          <a:p>
            <a:endParaRPr lang="fr-FR" sz="2000" dirty="0"/>
          </a:p>
          <a:p>
            <a:r>
              <a:rPr lang="fr-FR" sz="2000" dirty="0"/>
              <a:t>0 – 6ans : 29</a:t>
            </a:r>
          </a:p>
          <a:p>
            <a:r>
              <a:rPr lang="fr-FR" sz="2000" dirty="0"/>
              <a:t>7 – 10ans : 22</a:t>
            </a:r>
          </a:p>
          <a:p>
            <a:r>
              <a:rPr lang="fr-FR" sz="2000" dirty="0"/>
              <a:t>11 – 19ans : 103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332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/>
              <a:t>CRITERES DE CHOIX DU TRAITEMENT (1/2)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/>
              <a:t>En conformité avec le protocole national de PEC et dès le diagnostic: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1</a:t>
            </a:r>
            <a:r>
              <a:rPr lang="fr-FR" sz="2000" baseline="30000" dirty="0"/>
              <a:t>ère</a:t>
            </a:r>
            <a:r>
              <a:rPr lang="fr-FR" sz="2000" dirty="0"/>
              <a:t> ligne</a:t>
            </a:r>
          </a:p>
          <a:p>
            <a:r>
              <a:rPr lang="fr-FR" sz="2000" dirty="0"/>
              <a:t>ABC/3TC + LPV/R de 6 semaines à 6ans (granulés)</a:t>
            </a:r>
          </a:p>
          <a:p>
            <a:r>
              <a:rPr lang="fr-FR" sz="2000" dirty="0"/>
              <a:t>ABC/3TC + DTG de 6ans à 10ans</a:t>
            </a:r>
          </a:p>
          <a:p>
            <a:r>
              <a:rPr lang="fr-FR" sz="2000" dirty="0"/>
              <a:t>TDF/3TC + DTG (ou EFV) à partir de 10ans et 25 kg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2ème ligne</a:t>
            </a:r>
          </a:p>
          <a:p>
            <a:r>
              <a:rPr lang="fr-FR" sz="2000" dirty="0"/>
              <a:t>Choix entre AZT/3TC; TDF/3TC et </a:t>
            </a:r>
          </a:p>
          <a:p>
            <a:r>
              <a:rPr lang="fr-FR" sz="2000" dirty="0"/>
              <a:t>DTG; LPV/R; ATV/R (à partir de 35kgs)</a:t>
            </a:r>
          </a:p>
          <a:p>
            <a:pPr marL="0" indent="0">
              <a:buNone/>
            </a:pPr>
            <a:r>
              <a:rPr lang="fr-FR" sz="2000" dirty="0"/>
              <a:t>En fonction des raisons de passage en 2</a:t>
            </a:r>
            <a:r>
              <a:rPr lang="fr-FR" sz="2000" baseline="30000" dirty="0"/>
              <a:t>ème</a:t>
            </a:r>
            <a:r>
              <a:rPr lang="fr-FR" sz="2000" dirty="0"/>
              <a:t> ligne et du traitement initial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918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/>
              <a:t>CRITERES DE CHOIX DU TRAITEMENT (2/2)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Octobre 2019 introduction du </a:t>
            </a:r>
            <a:r>
              <a:rPr lang="fr-FR" sz="2000" dirty="0" err="1"/>
              <a:t>Dolutégravir</a:t>
            </a:r>
            <a:r>
              <a:rPr lang="fr-FR" sz="2000" dirty="0"/>
              <a:t> dans le protocole national de PEC du VIH avec sa recommandation comme choix préférentiel </a:t>
            </a:r>
          </a:p>
          <a:p>
            <a:endParaRPr lang="fr-FR" sz="2000" dirty="0"/>
          </a:p>
          <a:p>
            <a:r>
              <a:rPr lang="fr-FR" sz="2000" dirty="0"/>
              <a:t>Août 2020 recommandation du PNLS pour le switch de 100% patients éligibles initialement sous TLE sous TLD progressivement</a:t>
            </a:r>
          </a:p>
          <a:p>
            <a:endParaRPr lang="fr-FR" sz="2000" dirty="0"/>
          </a:p>
          <a:p>
            <a:r>
              <a:rPr lang="fr-FR" sz="2000" dirty="0"/>
              <a:t>ACS a opté pour le switch systématique des adolescents éligibles au TLD pour son avantage par rapport aux effets neurologiques de l’EFV</a:t>
            </a:r>
          </a:p>
          <a:p>
            <a:r>
              <a:rPr lang="fr-FR" sz="2000" dirty="0"/>
              <a:t>Le diagnostic du VIH/SIDA est exceptionnel avant 6 semaines l’âge de la PCR au Togo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155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/>
              <a:t>REPARTITION DES ENFANTS SOUS TRAITEMENTPAR RAPPORT AU TRAITEMENT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764759"/>
              </p:ext>
            </p:extLst>
          </p:nvPr>
        </p:nvGraphicFramePr>
        <p:xfrm>
          <a:off x="1339185" y="2347159"/>
          <a:ext cx="7727542" cy="3486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8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COMBINAISON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EFFECTIFS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FREQUENCE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TDF/3TC/DTG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ABC / 3TC / EFV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ABC/3TC/LPV/R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TDF/3TC/EFV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ABC/3TC/DTG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TDF/3TC/ATV/R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r>
                        <a:rPr lang="fr-FR" dirty="0"/>
                        <a:t>AZT/3TC/EFV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52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DIFFICULTES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Rupture du LPV/R au cours de l’année 2020</a:t>
            </a:r>
          </a:p>
          <a:p>
            <a:r>
              <a:rPr lang="fr-FR" sz="2000" dirty="0"/>
              <a:t>Pas de disponibilité des formes 10mg et 5mg du DTG</a:t>
            </a:r>
          </a:p>
          <a:p>
            <a:r>
              <a:rPr lang="fr-FR" sz="2000" dirty="0"/>
              <a:t>PCR non réalisé avant 6 semaines chez le nouveau-né</a:t>
            </a:r>
          </a:p>
          <a:p>
            <a:r>
              <a:rPr lang="fr-FR" sz="2000" dirty="0"/>
              <a:t>Faible taux de couverture de la charge virale (rupture de réactif parfois)</a:t>
            </a:r>
          </a:p>
          <a:p>
            <a:r>
              <a:rPr lang="fr-FR" sz="2000" dirty="0"/>
              <a:t>Faible taux de suppression de la charge virale chez les enfants et ados(52%)</a:t>
            </a:r>
          </a:p>
          <a:p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863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/>
              <a:t>APPROCHES DE SOLUTION (1/2)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Au niveau du pays: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Des efforts sont faits pour pallier aux ruptures de réactifs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Des informations sont communiquées par le PNLS sur la disponibilité prochaine DTG 10mg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La rupture du LPV/R a été réglée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323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/>
              <a:t>APPROCHES DE SOLUTION (2/2)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Au niveau de 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Accentuation des actions d’observance thérapeutique chez les jeunes (COT, ETP)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Acquisition d’une centrifugeuse pour assurer le prélèvement de la charge virale de toute heure de service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Prélèvement communautaire de la charge virale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Extraction de la liste des enfants et ados éligibles à la charge virale et leurs appels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000" dirty="0"/>
              <a:t>Transition des enfants et ados vers le TLD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21181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573</TotalTime>
  <Words>517</Words>
  <Application>Microsoft Office PowerPoint</Application>
  <PresentationFormat>Grand écran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Trebuchet MS</vt:lpstr>
      <vt:lpstr>Wingdings 3</vt:lpstr>
      <vt:lpstr>Facette</vt:lpstr>
      <vt:lpstr>ARV PEDIATRIQUES AU TOGO</vt:lpstr>
      <vt:lpstr>PLAN</vt:lpstr>
      <vt:lpstr>REPARTITION DES ENFANTS ET ADOS SOUS TRAITEMENTS PAR RAPPORT A L’AGE</vt:lpstr>
      <vt:lpstr>CRITERES DE CHOIX DU TRAITEMENT (1/2)</vt:lpstr>
      <vt:lpstr>CRITERES DE CHOIX DU TRAITEMENT (2/2)</vt:lpstr>
      <vt:lpstr>REPARTITION DES ENFANTS SOUS TRAITEMENTPAR RAPPORT AU TRAITEMENT</vt:lpstr>
      <vt:lpstr>DIFFICULTES</vt:lpstr>
      <vt:lpstr>APPROCHES DE SOLUTION (1/2)</vt:lpstr>
      <vt:lpstr>APPROCHES DE SOLUTION (2/2)</vt:lpstr>
      <vt:lpstr>MERCI POUR L’ATTENTION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 PEDIATRIQUES AU TOGO</dc:title>
  <dc:creator>Utilisateur Windows</dc:creator>
  <cp:lastModifiedBy>Myriam BENHAMOU</cp:lastModifiedBy>
  <cp:revision>24</cp:revision>
  <dcterms:created xsi:type="dcterms:W3CDTF">2021-03-23T16:27:23Z</dcterms:created>
  <dcterms:modified xsi:type="dcterms:W3CDTF">2021-03-25T08:11:36Z</dcterms:modified>
</cp:coreProperties>
</file>