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9" r:id="rId2"/>
    <p:sldId id="300" r:id="rId3"/>
    <p:sldId id="301" r:id="rId4"/>
    <p:sldId id="302" r:id="rId5"/>
    <p:sldId id="303" r:id="rId6"/>
    <p:sldId id="304" r:id="rId7"/>
    <p:sldId id="305" r:id="rId8"/>
    <p:sldId id="306" r:id="rId9"/>
    <p:sldId id="307" r:id="rId10"/>
    <p:sldId id="258" r:id="rId11"/>
    <p:sldId id="257" r:id="rId12"/>
    <p:sldId id="289" r:id="rId13"/>
    <p:sldId id="259" r:id="rId14"/>
    <p:sldId id="280" r:id="rId15"/>
    <p:sldId id="290" r:id="rId16"/>
    <p:sldId id="282" r:id="rId17"/>
    <p:sldId id="291" r:id="rId18"/>
    <p:sldId id="261" r:id="rId19"/>
    <p:sldId id="284" r:id="rId20"/>
    <p:sldId id="260" r:id="rId21"/>
    <p:sldId id="283" r:id="rId22"/>
    <p:sldId id="285" r:id="rId23"/>
    <p:sldId id="266" r:id="rId24"/>
    <p:sldId id="262" r:id="rId25"/>
    <p:sldId id="263" r:id="rId26"/>
    <p:sldId id="293" r:id="rId27"/>
    <p:sldId id="275" r:id="rId28"/>
    <p:sldId id="277" r:id="rId29"/>
    <p:sldId id="278" r:id="rId30"/>
    <p:sldId id="279" r:id="rId31"/>
    <p:sldId id="294" r:id="rId32"/>
    <p:sldId id="296" r:id="rId33"/>
    <p:sldId id="29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2" autoAdjust="0"/>
    <p:restoredTop sz="94660"/>
  </p:normalViewPr>
  <p:slideViewPr>
    <p:cSldViewPr snapToGrid="0" snapToObjects="1">
      <p:cViewPr varScale="1">
        <p:scale>
          <a:sx n="111" d="100"/>
          <a:sy n="111" d="100"/>
        </p:scale>
        <p:origin x="-157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a:xfrm>
            <a:off x="1524000" y="6356350"/>
            <a:ext cx="1292669" cy="365125"/>
          </a:xfrm>
        </p:spPr>
        <p:txBody>
          <a:bodyPr/>
          <a:lstStyle>
            <a:lvl1pPr>
              <a:defRPr b="0" i="0">
                <a:latin typeface="Futura Std Medium"/>
                <a:cs typeface="Futura Std Medium"/>
              </a:defRPr>
            </a:lvl1pPr>
          </a:lstStyle>
          <a:p>
            <a:fld id="{561395F4-4E75-5447-91AD-17F6A65A5374}" type="datetimeFigureOut">
              <a:rPr lang="en-US" smtClean="0"/>
              <a:pPr/>
              <a:t>3/12/2015</a:t>
            </a:fld>
            <a:endParaRPr lang="en-US"/>
          </a:p>
        </p:txBody>
      </p:sp>
      <p:sp>
        <p:nvSpPr>
          <p:cNvPr id="5" name="Footer Placeholder 4"/>
          <p:cNvSpPr>
            <a:spLocks noGrp="1"/>
          </p:cNvSpPr>
          <p:nvPr>
            <p:ph type="ftr" sz="quarter" idx="11"/>
          </p:nvPr>
        </p:nvSpPr>
        <p:spPr/>
        <p:txBody>
          <a:bodyPr/>
          <a:lstStyle>
            <a:lvl1pPr>
              <a:defRPr b="0" i="0">
                <a:latin typeface="Futura Std Medium"/>
                <a:cs typeface="Futura Std Medium"/>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Futura Std Medium"/>
                <a:cs typeface="Futura Std Medium"/>
              </a:defRPr>
            </a:lvl1pPr>
          </a:lstStyle>
          <a:p>
            <a:fld id="{FBBD806F-6CEB-4148-99E3-CFACFD8E3CCF}" type="slidenum">
              <a:rPr lang="en-US" smtClean="0"/>
              <a:pPr/>
              <a:t>‹N°›</a:t>
            </a:fld>
            <a:endParaRPr lang="en-US"/>
          </a:p>
        </p:txBody>
      </p:sp>
    </p:spTree>
    <p:extLst>
      <p:ext uri="{BB962C8B-B14F-4D97-AF65-F5344CB8AC3E}">
        <p14:creationId xmlns:p14="http://schemas.microsoft.com/office/powerpoint/2010/main" xmlns="" val="329310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561395F4-4E75-5447-91AD-17F6A65A5374}"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D806F-6CEB-4148-99E3-CFACFD8E3CCF}" type="slidenum">
              <a:rPr lang="en-US" smtClean="0"/>
              <a:pPr/>
              <a:t>‹N°›</a:t>
            </a:fld>
            <a:endParaRPr lang="en-US"/>
          </a:p>
        </p:txBody>
      </p:sp>
    </p:spTree>
    <p:extLst>
      <p:ext uri="{BB962C8B-B14F-4D97-AF65-F5344CB8AC3E}">
        <p14:creationId xmlns:p14="http://schemas.microsoft.com/office/powerpoint/2010/main" xmlns="" val="329290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561395F4-4E75-5447-91AD-17F6A65A5374}"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D806F-6CEB-4148-99E3-CFACFD8E3CCF}" type="slidenum">
              <a:rPr lang="en-US" smtClean="0"/>
              <a:pPr/>
              <a:t>‹N°›</a:t>
            </a:fld>
            <a:endParaRPr lang="en-US"/>
          </a:p>
        </p:txBody>
      </p:sp>
    </p:spTree>
    <p:extLst>
      <p:ext uri="{BB962C8B-B14F-4D97-AF65-F5344CB8AC3E}">
        <p14:creationId xmlns:p14="http://schemas.microsoft.com/office/powerpoint/2010/main" xmlns="" val="168590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D806F-6CEB-4148-99E3-CFACFD8E3CCF}" type="slidenum">
              <a:rPr lang="en-US" smtClean="0"/>
              <a:pPr/>
              <a:t>‹N°›</a:t>
            </a:fld>
            <a:endParaRPr lang="en-US"/>
          </a:p>
        </p:txBody>
      </p:sp>
      <p:sp>
        <p:nvSpPr>
          <p:cNvPr id="7" name="Date Placeholder 3"/>
          <p:cNvSpPr>
            <a:spLocks noGrp="1"/>
          </p:cNvSpPr>
          <p:nvPr>
            <p:ph type="dt" sz="half" idx="10"/>
          </p:nvPr>
        </p:nvSpPr>
        <p:spPr>
          <a:xfrm>
            <a:off x="1524000" y="6356350"/>
            <a:ext cx="1292669" cy="365125"/>
          </a:xfrm>
        </p:spPr>
        <p:txBody>
          <a:bodyPr/>
          <a:lstStyle>
            <a:lvl1pPr>
              <a:defRPr b="0" i="0">
                <a:latin typeface="Futura Std Medium"/>
                <a:cs typeface="Futura Std Medium"/>
              </a:defRPr>
            </a:lvl1pPr>
          </a:lstStyle>
          <a:p>
            <a:fld id="{561395F4-4E75-5447-91AD-17F6A65A5374}" type="datetimeFigureOut">
              <a:rPr lang="en-US" smtClean="0"/>
              <a:pPr/>
              <a:t>3/12/2015</a:t>
            </a:fld>
            <a:endParaRPr lang="en-US"/>
          </a:p>
        </p:txBody>
      </p:sp>
    </p:spTree>
    <p:extLst>
      <p:ext uri="{BB962C8B-B14F-4D97-AF65-F5344CB8AC3E}">
        <p14:creationId xmlns:p14="http://schemas.microsoft.com/office/powerpoint/2010/main" xmlns="" val="159610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D806F-6CEB-4148-99E3-CFACFD8E3CCF}" type="slidenum">
              <a:rPr lang="en-US" smtClean="0"/>
              <a:pPr/>
              <a:t>‹N°›</a:t>
            </a:fld>
            <a:endParaRPr lang="en-US"/>
          </a:p>
        </p:txBody>
      </p:sp>
      <p:sp>
        <p:nvSpPr>
          <p:cNvPr id="7" name="Date Placeholder 3"/>
          <p:cNvSpPr>
            <a:spLocks noGrp="1"/>
          </p:cNvSpPr>
          <p:nvPr>
            <p:ph type="dt" sz="half" idx="10"/>
          </p:nvPr>
        </p:nvSpPr>
        <p:spPr>
          <a:xfrm>
            <a:off x="1524000" y="6356350"/>
            <a:ext cx="1292669" cy="365125"/>
          </a:xfrm>
        </p:spPr>
        <p:txBody>
          <a:bodyPr/>
          <a:lstStyle>
            <a:lvl1pPr>
              <a:defRPr b="0" i="0">
                <a:latin typeface="Futura Std Medium"/>
                <a:cs typeface="Futura Std Medium"/>
              </a:defRPr>
            </a:lvl1pPr>
          </a:lstStyle>
          <a:p>
            <a:fld id="{561395F4-4E75-5447-91AD-17F6A65A5374}" type="datetimeFigureOut">
              <a:rPr lang="en-US" smtClean="0"/>
              <a:pPr/>
              <a:t>3/12/2015</a:t>
            </a:fld>
            <a:endParaRPr lang="en-US"/>
          </a:p>
        </p:txBody>
      </p:sp>
    </p:spTree>
    <p:extLst>
      <p:ext uri="{BB962C8B-B14F-4D97-AF65-F5344CB8AC3E}">
        <p14:creationId xmlns:p14="http://schemas.microsoft.com/office/powerpoint/2010/main" xmlns="" val="339757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561395F4-4E75-5447-91AD-17F6A65A5374}"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D806F-6CEB-4148-99E3-CFACFD8E3CCF}" type="slidenum">
              <a:rPr lang="en-US" smtClean="0"/>
              <a:pPr/>
              <a:t>‹N°›</a:t>
            </a:fld>
            <a:endParaRPr lang="en-US"/>
          </a:p>
        </p:txBody>
      </p:sp>
    </p:spTree>
    <p:extLst>
      <p:ext uri="{BB962C8B-B14F-4D97-AF65-F5344CB8AC3E}">
        <p14:creationId xmlns:p14="http://schemas.microsoft.com/office/powerpoint/2010/main" xmlns="" val="72908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561395F4-4E75-5447-91AD-17F6A65A5374}" type="datetimeFigureOut">
              <a:rPr lang="en-US" smtClean="0"/>
              <a:pPr/>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D806F-6CEB-4148-99E3-CFACFD8E3CCF}" type="slidenum">
              <a:rPr lang="en-US" smtClean="0"/>
              <a:pPr/>
              <a:t>‹N°›</a:t>
            </a:fld>
            <a:endParaRPr lang="en-US"/>
          </a:p>
        </p:txBody>
      </p:sp>
    </p:spTree>
    <p:extLst>
      <p:ext uri="{BB962C8B-B14F-4D97-AF65-F5344CB8AC3E}">
        <p14:creationId xmlns:p14="http://schemas.microsoft.com/office/powerpoint/2010/main" xmlns="" val="162786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561395F4-4E75-5447-91AD-17F6A65A5374}" type="datetimeFigureOut">
              <a:rPr lang="en-US" smtClean="0"/>
              <a:pPr/>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D806F-6CEB-4148-99E3-CFACFD8E3CCF}" type="slidenum">
              <a:rPr lang="en-US" smtClean="0"/>
              <a:pPr/>
              <a:t>‹N°›</a:t>
            </a:fld>
            <a:endParaRPr lang="en-US"/>
          </a:p>
        </p:txBody>
      </p:sp>
    </p:spTree>
    <p:extLst>
      <p:ext uri="{BB962C8B-B14F-4D97-AF65-F5344CB8AC3E}">
        <p14:creationId xmlns:p14="http://schemas.microsoft.com/office/powerpoint/2010/main" xmlns="" val="55640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395F4-4E75-5447-91AD-17F6A65A5374}" type="datetimeFigureOut">
              <a:rPr lang="en-US" smtClean="0"/>
              <a:pPr/>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D806F-6CEB-4148-99E3-CFACFD8E3CCF}" type="slidenum">
              <a:rPr lang="en-US" smtClean="0"/>
              <a:pPr/>
              <a:t>‹N°›</a:t>
            </a:fld>
            <a:endParaRPr lang="en-US"/>
          </a:p>
        </p:txBody>
      </p:sp>
    </p:spTree>
    <p:extLst>
      <p:ext uri="{BB962C8B-B14F-4D97-AF65-F5344CB8AC3E}">
        <p14:creationId xmlns:p14="http://schemas.microsoft.com/office/powerpoint/2010/main" xmlns="" val="245772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561395F4-4E75-5447-91AD-17F6A65A5374}"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D806F-6CEB-4148-99E3-CFACFD8E3CCF}" type="slidenum">
              <a:rPr lang="en-US" smtClean="0"/>
              <a:pPr/>
              <a:t>‹N°›</a:t>
            </a:fld>
            <a:endParaRPr lang="en-US"/>
          </a:p>
        </p:txBody>
      </p:sp>
    </p:spTree>
    <p:extLst>
      <p:ext uri="{BB962C8B-B14F-4D97-AF65-F5344CB8AC3E}">
        <p14:creationId xmlns:p14="http://schemas.microsoft.com/office/powerpoint/2010/main" xmlns="" val="101634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561395F4-4E75-5447-91AD-17F6A65A5374}"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D806F-6CEB-4148-99E3-CFACFD8E3CCF}" type="slidenum">
              <a:rPr lang="en-US" smtClean="0"/>
              <a:pPr/>
              <a:t>‹N°›</a:t>
            </a:fld>
            <a:endParaRPr lang="en-US"/>
          </a:p>
        </p:txBody>
      </p:sp>
    </p:spTree>
    <p:extLst>
      <p:ext uri="{BB962C8B-B14F-4D97-AF65-F5344CB8AC3E}">
        <p14:creationId xmlns:p14="http://schemas.microsoft.com/office/powerpoint/2010/main" xmlns="" val="266555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4" name="Date Placeholder 3"/>
          <p:cNvSpPr>
            <a:spLocks noGrp="1"/>
          </p:cNvSpPr>
          <p:nvPr>
            <p:ph type="dt" sz="half" idx="2"/>
          </p:nvPr>
        </p:nvSpPr>
        <p:spPr>
          <a:xfrm>
            <a:off x="1368954" y="6356350"/>
            <a:ext cx="1496559" cy="365125"/>
          </a:xfrm>
          <a:prstGeom prst="rect">
            <a:avLst/>
          </a:prstGeom>
        </p:spPr>
        <p:txBody>
          <a:bodyPr vert="horz" lIns="91440" tIns="45720" rIns="91440" bIns="45720" rtlCol="0" anchor="ctr"/>
          <a:lstStyle>
            <a:lvl1pPr algn="l">
              <a:defRPr sz="1200" b="0" i="0">
                <a:solidFill>
                  <a:schemeClr val="tx1">
                    <a:tint val="75000"/>
                  </a:schemeClr>
                </a:solidFill>
                <a:latin typeface="Futura Std Medium"/>
                <a:cs typeface="Futura Std Medium"/>
              </a:defRPr>
            </a:lvl1pPr>
          </a:lstStyle>
          <a:p>
            <a:fld id="{561395F4-4E75-5447-91AD-17F6A65A5374}" type="datetimeFigureOut">
              <a:rPr lang="en-US" smtClean="0"/>
              <a:pPr/>
              <a:t>3/12/2015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Futura Std Medium"/>
                <a:cs typeface="Futura Std Medium"/>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Futura Std Medium"/>
                <a:cs typeface="Futura Std Medium"/>
              </a:defRPr>
            </a:lvl1pPr>
          </a:lstStyle>
          <a:p>
            <a:fld id="{FBBD806F-6CEB-4148-99E3-CFACFD8E3CCF}" type="slidenum">
              <a:rPr lang="en-US" smtClean="0"/>
              <a:pPr/>
              <a:t>‹N°›</a:t>
            </a:fld>
            <a:endParaRPr lang="en-US"/>
          </a:p>
        </p:txBody>
      </p:sp>
    </p:spTree>
    <p:extLst>
      <p:ext uri="{BB962C8B-B14F-4D97-AF65-F5344CB8AC3E}">
        <p14:creationId xmlns:p14="http://schemas.microsoft.com/office/powerpoint/2010/main" xmlns="" val="1162790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chemeClr val="tx1"/>
          </a:solidFill>
          <a:latin typeface="Futura Std Bold"/>
          <a:ea typeface="+mj-ea"/>
          <a:cs typeface="Futura Std Bold"/>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Futura Std Heavy"/>
          <a:ea typeface="+mn-ea"/>
          <a:cs typeface="Futura Std Heavy"/>
        </a:defRPr>
      </a:lvl1pPr>
      <a:lvl2pPr marL="742950" indent="-285750" algn="l" defTabSz="457200" rtl="0" eaLnBrk="1" latinLnBrk="0" hangingPunct="1">
        <a:spcBef>
          <a:spcPct val="20000"/>
        </a:spcBef>
        <a:buFont typeface="Arial"/>
        <a:buChar char="–"/>
        <a:defRPr sz="2800" b="0" i="0" kern="1200">
          <a:solidFill>
            <a:schemeClr val="tx1"/>
          </a:solidFill>
          <a:latin typeface="Futura Std Medium"/>
          <a:ea typeface="+mn-ea"/>
          <a:cs typeface="Futura Std Medium"/>
        </a:defRPr>
      </a:lvl2pPr>
      <a:lvl3pPr marL="1143000" indent="-228600" algn="l" defTabSz="457200" rtl="0" eaLnBrk="1" latinLnBrk="0" hangingPunct="1">
        <a:spcBef>
          <a:spcPct val="20000"/>
        </a:spcBef>
        <a:buFont typeface="Arial"/>
        <a:buChar char="•"/>
        <a:defRPr sz="2400" b="0" i="0" kern="1200">
          <a:solidFill>
            <a:schemeClr val="tx1"/>
          </a:solidFill>
          <a:latin typeface="Futura Std Book"/>
          <a:ea typeface="+mn-ea"/>
          <a:cs typeface="Futura Std Book"/>
        </a:defRPr>
      </a:lvl3pPr>
      <a:lvl4pPr marL="1600200" indent="-228600" algn="l" defTabSz="457200" rtl="0" eaLnBrk="1" latinLnBrk="0" hangingPunct="1">
        <a:spcBef>
          <a:spcPct val="20000"/>
        </a:spcBef>
        <a:buFont typeface="Arial"/>
        <a:buChar char="–"/>
        <a:defRPr sz="2000" b="0" i="0" kern="1200">
          <a:solidFill>
            <a:schemeClr val="tx1"/>
          </a:solidFill>
          <a:latin typeface="Futura Std Book"/>
          <a:ea typeface="+mn-ea"/>
          <a:cs typeface="Futura Std Book"/>
        </a:defRPr>
      </a:lvl4pPr>
      <a:lvl5pPr marL="2057400" indent="-228600" algn="l" defTabSz="457200" rtl="0" eaLnBrk="1" latinLnBrk="0" hangingPunct="1">
        <a:spcBef>
          <a:spcPct val="20000"/>
        </a:spcBef>
        <a:buFont typeface="Arial"/>
        <a:buChar char="»"/>
        <a:defRPr sz="2000" b="0" i="0" kern="1200">
          <a:solidFill>
            <a:schemeClr val="tx1"/>
          </a:solidFill>
          <a:latin typeface="Futura Std Book"/>
          <a:ea typeface="+mn-ea"/>
          <a:cs typeface="Futura Std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14546" y="928670"/>
            <a:ext cx="6572296" cy="3286148"/>
          </a:xfrm>
        </p:spPr>
        <p:txBody>
          <a:bodyPr>
            <a:normAutofit/>
          </a:bodyPr>
          <a:lstStyle/>
          <a:p>
            <a:r>
              <a:rPr lang="fr-FR" sz="2800" dirty="0" smtClean="0"/>
              <a:t>Appropriation du Nouveau Modèle de Financement du fonds mondial par les populations clés, les groupes vulnérables et les PVVIH au Cameroun : processus, perspectives, recommandations</a:t>
            </a:r>
            <a:endParaRPr lang="fr-FR" dirty="0"/>
          </a:p>
        </p:txBody>
      </p:sp>
      <p:sp>
        <p:nvSpPr>
          <p:cNvPr id="3" name="Sous-titre 2"/>
          <p:cNvSpPr>
            <a:spLocks noGrp="1"/>
          </p:cNvSpPr>
          <p:nvPr>
            <p:ph type="subTitle" idx="1"/>
          </p:nvPr>
        </p:nvSpPr>
        <p:spPr>
          <a:xfrm>
            <a:off x="2743200" y="4431890"/>
            <a:ext cx="6400800" cy="1752600"/>
          </a:xfrm>
        </p:spPr>
        <p:txBody>
          <a:bodyPr>
            <a:normAutofit/>
          </a:bodyPr>
          <a:lstStyle/>
          <a:p>
            <a:pPr algn="r"/>
            <a:r>
              <a:rPr lang="fr-FR" sz="2400" dirty="0" smtClean="0">
                <a:solidFill>
                  <a:schemeClr val="bg1"/>
                </a:solidFill>
              </a:rPr>
              <a:t>Serge Douomong Yotta </a:t>
            </a:r>
          </a:p>
          <a:p>
            <a:pPr algn="r"/>
            <a:r>
              <a:rPr lang="fr-FR" sz="2400" dirty="0" smtClean="0">
                <a:solidFill>
                  <a:schemeClr val="bg1"/>
                </a:solidFill>
              </a:rPr>
              <a:t>Directeur Exécutif Affirmative Action</a:t>
            </a:r>
          </a:p>
          <a:p>
            <a:pPr algn="r"/>
            <a:r>
              <a:rPr lang="fr-FR" sz="2400" dirty="0" err="1" smtClean="0">
                <a:solidFill>
                  <a:schemeClr val="bg1"/>
                </a:solidFill>
              </a:rPr>
              <a:t>Aokland</a:t>
            </a:r>
            <a:r>
              <a:rPr lang="fr-FR" sz="2400" dirty="0" smtClean="0">
                <a:solidFill>
                  <a:schemeClr val="bg1"/>
                </a:solidFill>
              </a:rPr>
              <a:t>, 08 octobre 2014</a:t>
            </a:r>
            <a:endParaRPr lang="fr-FR" sz="2400" dirty="0">
              <a:solidFill>
                <a:schemeClr val="bg1"/>
              </a:solidFill>
            </a:endParaRPr>
          </a:p>
        </p:txBody>
      </p:sp>
    </p:spTree>
    <p:extLst>
      <p:ext uri="{BB962C8B-B14F-4D97-AF65-F5344CB8AC3E}">
        <p14:creationId xmlns:p14="http://schemas.microsoft.com/office/powerpoint/2010/main" xmlns="" val="159724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0675"/>
            <a:ext cx="8229600" cy="4525963"/>
          </a:xfrm>
        </p:spPr>
        <p:txBody>
          <a:bodyPr/>
          <a:lstStyle/>
          <a:p>
            <a:pPr marL="0" indent="0" algn="ctr">
              <a:buNone/>
            </a:pPr>
            <a:r>
              <a:rPr lang="nl-BE" dirty="0" smtClean="0"/>
              <a:t>Lecons tirées du processus du dialogue pays au Cameroun</a:t>
            </a:r>
          </a:p>
          <a:p>
            <a:pPr marL="0" indent="0" algn="ctr">
              <a:buNone/>
            </a:pPr>
            <a:endParaRPr lang="fr-FR" dirty="0"/>
          </a:p>
          <a:p>
            <a:pPr marL="0" indent="0" algn="ctr">
              <a:buNone/>
            </a:pPr>
            <a:r>
              <a:rPr lang="en-US" dirty="0" err="1" smtClean="0"/>
              <a:t>Soutien</a:t>
            </a:r>
            <a:r>
              <a:rPr lang="en-US" dirty="0" smtClean="0"/>
              <a:t> </a:t>
            </a:r>
            <a:r>
              <a:rPr lang="en-US" dirty="0" err="1" smtClean="0"/>
              <a:t>apporté</a:t>
            </a:r>
            <a:r>
              <a:rPr lang="en-US" dirty="0" smtClean="0"/>
              <a:t> par le </a:t>
            </a:r>
            <a:r>
              <a:rPr lang="fr-FR" dirty="0" smtClean="0"/>
              <a:t>Collaboratif </a:t>
            </a:r>
            <a:r>
              <a:rPr lang="fr-FR" dirty="0"/>
              <a:t>d’action communautaire et de leadership (CLAC)</a:t>
            </a:r>
            <a:endParaRPr lang="en-US" dirty="0"/>
          </a:p>
        </p:txBody>
      </p:sp>
      <p:pic>
        <p:nvPicPr>
          <p:cNvPr id="4" name="Picture 3" descr="C:\Users\gayala\AppData\Local\Microsoft\Windows\Temporary Internet Files\Content.Word\CLAC-Logo-WEB-acr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60038" y="15240"/>
            <a:ext cx="3459480" cy="1584960"/>
          </a:xfrm>
          <a:prstGeom prst="rect">
            <a:avLst/>
          </a:prstGeom>
          <a:noFill/>
          <a:ln>
            <a:noFill/>
          </a:ln>
        </p:spPr>
      </p:pic>
    </p:spTree>
    <p:extLst>
      <p:ext uri="{BB962C8B-B14F-4D97-AF65-F5344CB8AC3E}">
        <p14:creationId xmlns:p14="http://schemas.microsoft.com/office/powerpoint/2010/main" xmlns="" val="1360997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a:t>
            </a:r>
            <a:r>
              <a:rPr lang="en-US" dirty="0" smtClean="0"/>
              <a:t> </a:t>
            </a:r>
            <a:r>
              <a:rPr lang="en-US" dirty="0" err="1" smtClean="0"/>
              <a:t>ce</a:t>
            </a:r>
            <a:r>
              <a:rPr lang="en-US" dirty="0" smtClean="0"/>
              <a:t> </a:t>
            </a:r>
            <a:r>
              <a:rPr lang="en-US" dirty="0" err="1" smtClean="0"/>
              <a:t>que</a:t>
            </a:r>
            <a:r>
              <a:rPr lang="en-US" dirty="0" smtClean="0"/>
              <a:t> le CLAC</a:t>
            </a:r>
            <a:endParaRPr lang="en-US" dirty="0"/>
          </a:p>
        </p:txBody>
      </p:sp>
      <p:sp>
        <p:nvSpPr>
          <p:cNvPr id="3" name="Content Placeholder 2"/>
          <p:cNvSpPr>
            <a:spLocks noGrp="1"/>
          </p:cNvSpPr>
          <p:nvPr>
            <p:ph idx="1"/>
          </p:nvPr>
        </p:nvSpPr>
        <p:spPr/>
        <p:txBody>
          <a:bodyPr>
            <a:normAutofit fontScale="85000" lnSpcReduction="20000"/>
          </a:bodyPr>
          <a:lstStyle/>
          <a:p>
            <a:r>
              <a:rPr lang="fr-FR" dirty="0"/>
              <a:t>Collaboratif </a:t>
            </a:r>
            <a:r>
              <a:rPr lang="fr-FR" dirty="0" smtClean="0"/>
              <a:t>de leadership et d’action </a:t>
            </a:r>
            <a:r>
              <a:rPr lang="fr-FR" dirty="0"/>
              <a:t>communautaire </a:t>
            </a:r>
            <a:r>
              <a:rPr lang="en-US" dirty="0" smtClean="0"/>
              <a:t>(</a:t>
            </a:r>
            <a:r>
              <a:rPr lang="en-US" dirty="0"/>
              <a:t>CLAC) </a:t>
            </a:r>
            <a:r>
              <a:rPr lang="en-US" dirty="0" err="1" smtClean="0"/>
              <a:t>est</a:t>
            </a:r>
            <a:r>
              <a:rPr lang="en-US" dirty="0" smtClean="0"/>
              <a:t> </a:t>
            </a:r>
            <a:r>
              <a:rPr lang="en-US" dirty="0" err="1" smtClean="0"/>
              <a:t>une</a:t>
            </a:r>
            <a:r>
              <a:rPr lang="en-US" dirty="0" smtClean="0"/>
              <a:t> collaboration unique entre AIDS </a:t>
            </a:r>
            <a:r>
              <a:rPr lang="en-US" dirty="0"/>
              <a:t>and Rights Alliance for Southern Africa (ARASA), </a:t>
            </a:r>
            <a:r>
              <a:rPr lang="en-US" dirty="0" smtClean="0"/>
              <a:t>the Global </a:t>
            </a:r>
            <a:r>
              <a:rPr lang="en-US" dirty="0"/>
              <a:t>Network of People Living with HIV (GNP+), Global Action for Trans* Equality (GATE), </a:t>
            </a:r>
            <a:r>
              <a:rPr lang="en-US" dirty="0" smtClean="0"/>
              <a:t>le Global </a:t>
            </a:r>
            <a:r>
              <a:rPr lang="en-US" dirty="0"/>
              <a:t>Forum on MSM &amp; HIV (MSMGF), the Global Network of Sex Work Projects (NSWP), the International Network of People Who Use Drugs (INPUD), and the International Treatment Preparedness Coalition (ITPC). </a:t>
            </a:r>
            <a:endParaRPr lang="en-US" dirty="0" smtClean="0"/>
          </a:p>
          <a:p>
            <a:pPr marL="0" indent="0">
              <a:buNone/>
            </a:pPr>
            <a:r>
              <a:rPr lang="en-US" dirty="0"/>
              <a:t>        </a:t>
            </a:r>
          </a:p>
        </p:txBody>
      </p:sp>
    </p:spTree>
    <p:extLst>
      <p:ext uri="{BB962C8B-B14F-4D97-AF65-F5344CB8AC3E}">
        <p14:creationId xmlns:p14="http://schemas.microsoft.com/office/powerpoint/2010/main" xmlns="" val="2390489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N</a:t>
            </a:r>
            <a:r>
              <a:rPr lang="en-US" dirty="0" smtClean="0"/>
              <a:t>ouvelle </a:t>
            </a:r>
            <a:r>
              <a:rPr lang="en-US" dirty="0"/>
              <a:t>initiative </a:t>
            </a:r>
            <a:r>
              <a:rPr lang="en-US" dirty="0" err="1"/>
              <a:t>d’assistance</a:t>
            </a:r>
            <a:r>
              <a:rPr lang="en-US" dirty="0"/>
              <a:t> technique </a:t>
            </a:r>
            <a:r>
              <a:rPr lang="en-US" dirty="0" err="1"/>
              <a:t>afin</a:t>
            </a:r>
            <a:r>
              <a:rPr lang="en-US" dirty="0"/>
              <a:t> </a:t>
            </a:r>
            <a:r>
              <a:rPr lang="en-US" dirty="0" err="1"/>
              <a:t>d’aider</a:t>
            </a:r>
            <a:r>
              <a:rPr lang="en-US" dirty="0"/>
              <a:t> à </a:t>
            </a:r>
            <a:r>
              <a:rPr lang="en-US" dirty="0" err="1"/>
              <a:t>renforcer</a:t>
            </a:r>
            <a:r>
              <a:rPr lang="en-US" dirty="0"/>
              <a:t>, </a:t>
            </a:r>
            <a:r>
              <a:rPr lang="en-US" dirty="0" err="1"/>
              <a:t>s’engager</a:t>
            </a:r>
            <a:r>
              <a:rPr lang="en-US" dirty="0"/>
              <a:t>, et informer les </a:t>
            </a:r>
            <a:r>
              <a:rPr lang="en-US" dirty="0" err="1"/>
              <a:t>communautés</a:t>
            </a:r>
            <a:r>
              <a:rPr lang="en-US" dirty="0"/>
              <a:t> des </a:t>
            </a:r>
            <a:r>
              <a:rPr lang="en-US" dirty="0" err="1"/>
              <a:t>hommes</a:t>
            </a:r>
            <a:r>
              <a:rPr lang="en-US" dirty="0"/>
              <a:t> </a:t>
            </a:r>
            <a:r>
              <a:rPr lang="en-US" dirty="0" err="1"/>
              <a:t>ayant</a:t>
            </a:r>
            <a:r>
              <a:rPr lang="en-US" dirty="0"/>
              <a:t> des relations </a:t>
            </a:r>
            <a:r>
              <a:rPr lang="en-US" dirty="0" err="1"/>
              <a:t>sexuelles</a:t>
            </a:r>
            <a:r>
              <a:rPr lang="en-US" dirty="0"/>
              <a:t> avec </a:t>
            </a:r>
            <a:r>
              <a:rPr lang="en-US" dirty="0" err="1"/>
              <a:t>d’autres</a:t>
            </a:r>
            <a:r>
              <a:rPr lang="en-US" dirty="0"/>
              <a:t> </a:t>
            </a:r>
            <a:r>
              <a:rPr lang="en-US" dirty="0" err="1"/>
              <a:t>hommes</a:t>
            </a:r>
            <a:r>
              <a:rPr lang="en-US" dirty="0"/>
              <a:t> (HSH), des </a:t>
            </a:r>
            <a:r>
              <a:rPr lang="en-US" dirty="0" err="1"/>
              <a:t>travailleuses</a:t>
            </a:r>
            <a:r>
              <a:rPr lang="en-US" dirty="0"/>
              <a:t> du </a:t>
            </a:r>
            <a:r>
              <a:rPr lang="en-US" dirty="0" err="1"/>
              <a:t>sexe</a:t>
            </a:r>
            <a:r>
              <a:rPr lang="en-US" dirty="0"/>
              <a:t> (TS), des </a:t>
            </a:r>
            <a:r>
              <a:rPr lang="en-US" dirty="0" err="1"/>
              <a:t>personnes</a:t>
            </a:r>
            <a:r>
              <a:rPr lang="en-US" dirty="0"/>
              <a:t> qui </a:t>
            </a:r>
            <a:r>
              <a:rPr lang="en-US" dirty="0" err="1"/>
              <a:t>utilisent</a:t>
            </a:r>
            <a:r>
              <a:rPr lang="en-US" dirty="0"/>
              <a:t> des drogues (PUD), des </a:t>
            </a:r>
            <a:r>
              <a:rPr lang="en-US" dirty="0" err="1"/>
              <a:t>personnes</a:t>
            </a:r>
            <a:r>
              <a:rPr lang="en-US" dirty="0"/>
              <a:t> </a:t>
            </a:r>
            <a:r>
              <a:rPr lang="en-US" dirty="0" err="1"/>
              <a:t>transgenres</a:t>
            </a:r>
            <a:r>
              <a:rPr lang="en-US" dirty="0"/>
              <a:t> et des </a:t>
            </a:r>
            <a:r>
              <a:rPr lang="en-US" dirty="0" err="1"/>
              <a:t>personnes</a:t>
            </a:r>
            <a:r>
              <a:rPr lang="en-US" dirty="0"/>
              <a:t> vivant avec le VIH (PVVIH) à </a:t>
            </a:r>
            <a:r>
              <a:rPr lang="en-US" dirty="0" err="1"/>
              <a:t>s’engager</a:t>
            </a:r>
            <a:r>
              <a:rPr lang="en-US" dirty="0"/>
              <a:t> avec le </a:t>
            </a:r>
            <a:r>
              <a:rPr lang="en-US" dirty="0" err="1"/>
              <a:t>Fonds</a:t>
            </a:r>
            <a:r>
              <a:rPr lang="en-US" dirty="0"/>
              <a:t> </a:t>
            </a:r>
            <a:r>
              <a:rPr lang="en-US" dirty="0" err="1"/>
              <a:t>Mondial</a:t>
            </a:r>
            <a:r>
              <a:rPr lang="en-US" dirty="0"/>
              <a:t> de </a:t>
            </a:r>
            <a:r>
              <a:rPr lang="en-US" dirty="0" err="1"/>
              <a:t>Lutte</a:t>
            </a:r>
            <a:r>
              <a:rPr lang="en-US" dirty="0"/>
              <a:t> </a:t>
            </a:r>
            <a:r>
              <a:rPr lang="en-US" dirty="0" err="1"/>
              <a:t>contre</a:t>
            </a:r>
            <a:r>
              <a:rPr lang="en-US" dirty="0"/>
              <a:t> le </a:t>
            </a:r>
            <a:r>
              <a:rPr lang="en-US" dirty="0" err="1"/>
              <a:t>Sida</a:t>
            </a:r>
            <a:r>
              <a:rPr lang="en-US" dirty="0"/>
              <a:t>, la </a:t>
            </a:r>
            <a:r>
              <a:rPr lang="en-US" dirty="0" err="1"/>
              <a:t>Tuberculose</a:t>
            </a:r>
            <a:r>
              <a:rPr lang="en-US" dirty="0"/>
              <a:t> et le </a:t>
            </a:r>
            <a:r>
              <a:rPr lang="en-US" dirty="0" err="1"/>
              <a:t>Paludisme</a:t>
            </a:r>
            <a:r>
              <a:rPr lang="en-US" dirty="0"/>
              <a:t> (FM) et à </a:t>
            </a:r>
            <a:r>
              <a:rPr lang="en-US" dirty="0" err="1"/>
              <a:t>travailler</a:t>
            </a:r>
            <a:r>
              <a:rPr lang="en-US" dirty="0"/>
              <a:t> ensemble pour </a:t>
            </a:r>
            <a:r>
              <a:rPr lang="en-US" dirty="0" err="1"/>
              <a:t>améliorer</a:t>
            </a:r>
            <a:r>
              <a:rPr lang="en-US" dirty="0"/>
              <a:t> la santé et les droits de </a:t>
            </a:r>
            <a:r>
              <a:rPr lang="en-US" dirty="0" err="1"/>
              <a:t>toutes</a:t>
            </a:r>
            <a:r>
              <a:rPr lang="en-US" dirty="0"/>
              <a:t> les </a:t>
            </a:r>
            <a:r>
              <a:rPr lang="en-US" dirty="0" err="1" smtClean="0"/>
              <a:t>personnes</a:t>
            </a:r>
            <a:r>
              <a:rPr lang="en-US" dirty="0" smtClean="0"/>
              <a:t>, surtout les plus </a:t>
            </a:r>
            <a:r>
              <a:rPr lang="en-US" dirty="0" err="1" smtClean="0"/>
              <a:t>vulnérables</a:t>
            </a:r>
            <a:r>
              <a:rPr lang="en-US" dirty="0" smtClean="0"/>
              <a:t>.</a:t>
            </a:r>
            <a:endParaRPr lang="en-US" dirty="0"/>
          </a:p>
          <a:p>
            <a:endParaRPr lang="en-US" dirty="0"/>
          </a:p>
        </p:txBody>
      </p:sp>
      <p:sp>
        <p:nvSpPr>
          <p:cNvPr id="4" name="Title 1"/>
          <p:cNvSpPr>
            <a:spLocks noGrp="1"/>
          </p:cNvSpPr>
          <p:nvPr>
            <p:ph type="title"/>
          </p:nvPr>
        </p:nvSpPr>
        <p:spPr/>
        <p:txBody>
          <a:bodyPr/>
          <a:lstStyle/>
          <a:p>
            <a:r>
              <a:rPr lang="en-US" dirty="0" err="1" smtClean="0"/>
              <a:t>Qu’est</a:t>
            </a:r>
            <a:r>
              <a:rPr lang="en-US" dirty="0" smtClean="0"/>
              <a:t> </a:t>
            </a:r>
            <a:r>
              <a:rPr lang="en-US" dirty="0" err="1" smtClean="0"/>
              <a:t>ce</a:t>
            </a:r>
            <a:r>
              <a:rPr lang="en-US" dirty="0" smtClean="0"/>
              <a:t> </a:t>
            </a:r>
            <a:r>
              <a:rPr lang="en-US" dirty="0" err="1" smtClean="0"/>
              <a:t>que</a:t>
            </a:r>
            <a:r>
              <a:rPr lang="en-US" dirty="0" smtClean="0"/>
              <a:t> le CLAC</a:t>
            </a:r>
            <a:endParaRPr lang="en-US" dirty="0"/>
          </a:p>
        </p:txBody>
      </p:sp>
    </p:spTree>
    <p:extLst>
      <p:ext uri="{BB962C8B-B14F-4D97-AF65-F5344CB8AC3E}">
        <p14:creationId xmlns:p14="http://schemas.microsoft.com/office/powerpoint/2010/main" xmlns="" val="2131270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nl-NL" dirty="0" err="1" smtClean="0"/>
              <a:t>Objectifs</a:t>
            </a:r>
            <a:endParaRPr lang="en-GB" dirty="0"/>
          </a:p>
        </p:txBody>
      </p:sp>
      <p:sp>
        <p:nvSpPr>
          <p:cNvPr id="3" name="Content Placeholder 2"/>
          <p:cNvSpPr>
            <a:spLocks noGrp="1"/>
          </p:cNvSpPr>
          <p:nvPr>
            <p:ph idx="1"/>
          </p:nvPr>
        </p:nvSpPr>
        <p:spPr>
          <a:xfrm>
            <a:off x="457200" y="1108075"/>
            <a:ext cx="8229600" cy="4714833"/>
          </a:xfrm>
        </p:spPr>
        <p:txBody>
          <a:bodyPr>
            <a:noAutofit/>
          </a:bodyPr>
          <a:lstStyle/>
          <a:p>
            <a:r>
              <a:rPr lang="fr-FR" sz="1800" dirty="0"/>
              <a:t>F</a:t>
            </a:r>
            <a:r>
              <a:rPr lang="fr-FR" sz="1800" dirty="0" smtClean="0"/>
              <a:t>ournir </a:t>
            </a:r>
            <a:r>
              <a:rPr lang="fr-FR" sz="1800" dirty="0"/>
              <a:t>un soutien technique </a:t>
            </a:r>
            <a:r>
              <a:rPr lang="fr-FR" sz="1800" dirty="0" smtClean="0"/>
              <a:t>pratique</a:t>
            </a:r>
            <a:r>
              <a:rPr lang="fr-FR" sz="1800" dirty="0"/>
              <a:t>, interactif, dans un climat de confiance mutuelle, de respect et de partage. Plutôt que de procéder à des formations uniques, le CLAC renforce </a:t>
            </a:r>
            <a:r>
              <a:rPr lang="fr-FR" sz="1800" dirty="0" smtClean="0"/>
              <a:t>les </a:t>
            </a:r>
            <a:r>
              <a:rPr lang="fr-FR" sz="1800" dirty="0"/>
              <a:t>actions en les reliant avec l’assistance technique et le mentorat continu pour la mise en œuvre de programmes dans la durée. </a:t>
            </a:r>
            <a:endParaRPr lang="fr-FR" sz="1800" dirty="0" smtClean="0"/>
          </a:p>
          <a:p>
            <a:r>
              <a:rPr lang="fr-FR" sz="1800" dirty="0" smtClean="0"/>
              <a:t>Opportunités </a:t>
            </a:r>
            <a:r>
              <a:rPr lang="fr-FR" sz="1800" dirty="0"/>
              <a:t>pour le partage des connaissances formelles et informelles et des actions conjointes, qui favorisent la reconnaissance et l’appréciation des expériences uniques et de l’expertise des intervenants communautaires. </a:t>
            </a:r>
            <a:endParaRPr lang="fr-FR" sz="1800" dirty="0" smtClean="0"/>
          </a:p>
          <a:p>
            <a:r>
              <a:rPr lang="fr-FR" sz="1800" dirty="0" smtClean="0"/>
              <a:t>Relier</a:t>
            </a:r>
            <a:r>
              <a:rPr lang="fr-FR" sz="1800" dirty="0"/>
              <a:t>, </a:t>
            </a:r>
            <a:r>
              <a:rPr lang="fr-FR" sz="1800" dirty="0" smtClean="0"/>
              <a:t>former, </a:t>
            </a:r>
            <a:r>
              <a:rPr lang="fr-FR" sz="1800" dirty="0"/>
              <a:t>renforcer les capacités, </a:t>
            </a:r>
            <a:r>
              <a:rPr lang="fr-FR" sz="1800" dirty="0" smtClean="0"/>
              <a:t>partager </a:t>
            </a:r>
            <a:r>
              <a:rPr lang="fr-FR" sz="1800" dirty="0"/>
              <a:t>les </a:t>
            </a:r>
            <a:r>
              <a:rPr lang="fr-FR" sz="1800" dirty="0" smtClean="0"/>
              <a:t>leçons, et être en  connexion étroite </a:t>
            </a:r>
            <a:r>
              <a:rPr lang="fr-FR" sz="1800" dirty="0"/>
              <a:t>avec les communautés pour renforcer les compétences dans les domaines d'intervention </a:t>
            </a:r>
            <a:r>
              <a:rPr lang="fr-FR" sz="1800" dirty="0" smtClean="0"/>
              <a:t>auprès des population clés dans le domaine de </a:t>
            </a:r>
            <a:r>
              <a:rPr lang="fr-FR" sz="1800" dirty="0"/>
              <a:t>l'accès au traitement du VIH, les droits humains, l'égalité des sexes </a:t>
            </a:r>
            <a:r>
              <a:rPr lang="fr-FR" sz="1800" dirty="0" smtClean="0"/>
              <a:t>,le </a:t>
            </a:r>
            <a:r>
              <a:rPr lang="fr-FR" sz="1800" dirty="0"/>
              <a:t>renforcement des systèmes </a:t>
            </a:r>
            <a:r>
              <a:rPr lang="fr-FR" sz="1800" dirty="0" smtClean="0"/>
              <a:t>communautaires, notamment à travers le </a:t>
            </a:r>
            <a:r>
              <a:rPr lang="fr-FR" sz="1800" dirty="0"/>
              <a:t>nouveau modèle de financement du Fonds mondial.</a:t>
            </a:r>
            <a:endParaRPr lang="en-US" sz="1800" dirty="0"/>
          </a:p>
          <a:p>
            <a:pPr marL="0" indent="0">
              <a:buNone/>
            </a:pPr>
            <a:endParaRPr lang="en-GB" sz="1800" dirty="0"/>
          </a:p>
        </p:txBody>
      </p:sp>
    </p:spTree>
    <p:extLst>
      <p:ext uri="{BB962C8B-B14F-4D97-AF65-F5344CB8AC3E}">
        <p14:creationId xmlns:p14="http://schemas.microsoft.com/office/powerpoint/2010/main" xmlns="" val="233088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963"/>
            <a:ext cx="8229600" cy="1143000"/>
          </a:xfrm>
        </p:spPr>
        <p:txBody>
          <a:bodyPr>
            <a:noAutofit/>
          </a:bodyPr>
          <a:lstStyle/>
          <a:p>
            <a:r>
              <a:rPr lang="en-US" sz="3400" dirty="0" err="1" smtClean="0"/>
              <a:t>Opportunité</a:t>
            </a:r>
            <a:r>
              <a:rPr lang="en-US" sz="3400" dirty="0" smtClean="0"/>
              <a:t> pour </a:t>
            </a:r>
            <a:r>
              <a:rPr lang="en-US" sz="3400" dirty="0" err="1" smtClean="0"/>
              <a:t>l’engagement</a:t>
            </a:r>
            <a:r>
              <a:rPr lang="en-US" sz="3400" dirty="0" smtClean="0"/>
              <a:t> des populations </a:t>
            </a:r>
            <a:r>
              <a:rPr lang="en-US" sz="3400" dirty="0" err="1" smtClean="0"/>
              <a:t>clés</a:t>
            </a:r>
            <a:r>
              <a:rPr lang="en-US" sz="3400" dirty="0" smtClean="0"/>
              <a:t> : le nouveau </a:t>
            </a:r>
            <a:r>
              <a:rPr lang="en-US" sz="3400" dirty="0" err="1" smtClean="0"/>
              <a:t>modèle</a:t>
            </a:r>
            <a:r>
              <a:rPr lang="en-US" sz="3400" dirty="0" smtClean="0"/>
              <a:t> de </a:t>
            </a:r>
            <a:r>
              <a:rPr lang="en-US" sz="3400" dirty="0" err="1" smtClean="0"/>
              <a:t>financement</a:t>
            </a:r>
            <a:r>
              <a:rPr lang="en-US" sz="3400" dirty="0" smtClean="0"/>
              <a:t> du FM</a:t>
            </a:r>
            <a:endParaRPr lang="en-US" sz="3400" dirty="0"/>
          </a:p>
        </p:txBody>
      </p:sp>
      <p:sp>
        <p:nvSpPr>
          <p:cNvPr id="3" name="Content Placeholder 2"/>
          <p:cNvSpPr>
            <a:spLocks noGrp="1"/>
          </p:cNvSpPr>
          <p:nvPr>
            <p:ph idx="1"/>
          </p:nvPr>
        </p:nvSpPr>
        <p:spPr>
          <a:xfrm>
            <a:off x="457200" y="1842803"/>
            <a:ext cx="8229600" cy="4854141"/>
          </a:xfrm>
        </p:spPr>
        <p:txBody>
          <a:bodyPr>
            <a:noAutofit/>
          </a:bodyPr>
          <a:lstStyle/>
          <a:p>
            <a:r>
              <a:rPr lang="fr-FR" sz="2400" dirty="0" smtClean="0"/>
              <a:t>A travers </a:t>
            </a:r>
            <a:r>
              <a:rPr lang="fr-FR" sz="2400" dirty="0"/>
              <a:t>le nouveau modèle de financement du Fonds mondial, la participation </a:t>
            </a:r>
            <a:r>
              <a:rPr lang="fr-FR" sz="2400" dirty="0" smtClean="0"/>
              <a:t>des communauté </a:t>
            </a:r>
            <a:r>
              <a:rPr lang="fr-FR" sz="2400" dirty="0"/>
              <a:t>est </a:t>
            </a:r>
            <a:r>
              <a:rPr lang="fr-FR" sz="2400" dirty="0" smtClean="0"/>
              <a:t>exigée </a:t>
            </a:r>
            <a:r>
              <a:rPr lang="fr-FR" sz="2400" dirty="0"/>
              <a:t>dans le processus </a:t>
            </a:r>
            <a:r>
              <a:rPr lang="fr-FR" sz="2400" dirty="0" smtClean="0"/>
              <a:t>du </a:t>
            </a:r>
            <a:r>
              <a:rPr lang="fr-FR" sz="2400" dirty="0"/>
              <a:t>dialogue </a:t>
            </a:r>
            <a:r>
              <a:rPr lang="fr-FR" sz="2400" dirty="0" smtClean="0"/>
              <a:t>pays</a:t>
            </a:r>
            <a:r>
              <a:rPr lang="fr-FR" sz="2400" dirty="0"/>
              <a:t>, fournissant </a:t>
            </a:r>
            <a:r>
              <a:rPr lang="fr-FR" sz="2400" dirty="0" smtClean="0"/>
              <a:t>au CLAC </a:t>
            </a:r>
            <a:r>
              <a:rPr lang="fr-FR" sz="2400" dirty="0"/>
              <a:t>une occasion importante pour compléter, renforcer, </a:t>
            </a:r>
            <a:r>
              <a:rPr lang="fr-FR" sz="2400" dirty="0" smtClean="0"/>
              <a:t>son travail </a:t>
            </a:r>
            <a:r>
              <a:rPr lang="fr-FR" sz="2400" dirty="0"/>
              <a:t>pour assurer l'engagement </a:t>
            </a:r>
            <a:r>
              <a:rPr lang="fr-FR" sz="2400" dirty="0" smtClean="0"/>
              <a:t>des MARPS, </a:t>
            </a:r>
            <a:r>
              <a:rPr lang="fr-FR" sz="2400" dirty="0"/>
              <a:t>et </a:t>
            </a:r>
            <a:r>
              <a:rPr lang="fr-FR" sz="2400" dirty="0" smtClean="0"/>
              <a:t>tirer </a:t>
            </a:r>
            <a:r>
              <a:rPr lang="fr-FR" sz="2400" dirty="0"/>
              <a:t>parti de processus </a:t>
            </a:r>
          </a:p>
          <a:p>
            <a:r>
              <a:rPr lang="fr-FR" sz="2400" dirty="0"/>
              <a:t>L</a:t>
            </a:r>
            <a:r>
              <a:rPr lang="fr-FR" sz="2400" dirty="0" smtClean="0"/>
              <a:t>eadership </a:t>
            </a:r>
            <a:r>
              <a:rPr lang="fr-FR" sz="2400" dirty="0"/>
              <a:t>provient de la communauté elle-même, </a:t>
            </a:r>
            <a:r>
              <a:rPr lang="fr-FR" sz="2400" dirty="0" smtClean="0"/>
              <a:t>qui se rencontre, consulte, </a:t>
            </a:r>
            <a:r>
              <a:rPr lang="fr-FR" sz="2400" dirty="0"/>
              <a:t>présente, </a:t>
            </a:r>
            <a:r>
              <a:rPr lang="fr-FR" sz="2400" dirty="0" smtClean="0"/>
              <a:t>et forme un comité de veille des CCM d</a:t>
            </a:r>
            <a:r>
              <a:rPr lang="en-US" sz="2400" dirty="0" smtClean="0"/>
              <a:t>an</a:t>
            </a:r>
            <a:r>
              <a:rPr lang="fr-FR" sz="2400" dirty="0" smtClean="0"/>
              <a:t>s les pays, afin de veiller à </a:t>
            </a:r>
            <a:r>
              <a:rPr lang="fr-FR" sz="2400" dirty="0"/>
              <a:t>maintenir les institutions multilatérales responsables de leurs engagements</a:t>
            </a:r>
          </a:p>
          <a:p>
            <a:endParaRPr lang="en-US" sz="2400" dirty="0"/>
          </a:p>
        </p:txBody>
      </p:sp>
    </p:spTree>
    <p:extLst>
      <p:ext uri="{BB962C8B-B14F-4D97-AF65-F5344CB8AC3E}">
        <p14:creationId xmlns:p14="http://schemas.microsoft.com/office/powerpoint/2010/main" xmlns="" val="3241710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13"/>
            <a:ext cx="8229600" cy="1143000"/>
          </a:xfrm>
        </p:spPr>
        <p:txBody>
          <a:bodyPr/>
          <a:lstStyle/>
          <a:p>
            <a:r>
              <a:rPr lang="en-US" dirty="0" smtClean="0"/>
              <a:t>Un </a:t>
            </a:r>
            <a:r>
              <a:rPr lang="en-US" dirty="0" err="1" smtClean="0"/>
              <a:t>exemple</a:t>
            </a:r>
            <a:r>
              <a:rPr lang="en-US" dirty="0" smtClean="0"/>
              <a:t> : le Cameroun</a:t>
            </a:r>
            <a:endParaRPr lang="en-US" dirty="0"/>
          </a:p>
        </p:txBody>
      </p:sp>
      <p:sp>
        <p:nvSpPr>
          <p:cNvPr id="3" name="Content Placeholder 2"/>
          <p:cNvSpPr>
            <a:spLocks noGrp="1"/>
          </p:cNvSpPr>
          <p:nvPr>
            <p:ph idx="1"/>
          </p:nvPr>
        </p:nvSpPr>
        <p:spPr>
          <a:xfrm>
            <a:off x="457200" y="1138318"/>
            <a:ext cx="8229600" cy="5719674"/>
          </a:xfrm>
        </p:spPr>
        <p:txBody>
          <a:bodyPr>
            <a:noAutofit/>
          </a:bodyPr>
          <a:lstStyle/>
          <a:p>
            <a:r>
              <a:rPr lang="fr-FR" sz="1900" dirty="0"/>
              <a:t>Depuis le printemps 2014, </a:t>
            </a:r>
            <a:r>
              <a:rPr lang="fr-FR" sz="1900" dirty="0" smtClean="0"/>
              <a:t>CLAC </a:t>
            </a:r>
            <a:r>
              <a:rPr lang="fr-FR" sz="1900" dirty="0"/>
              <a:t>a travaillé directement au Cameroun (et indirectement au niveau mondial) afin d'assurer la participation significative et l'engagement de </a:t>
            </a:r>
            <a:r>
              <a:rPr lang="fr-FR" sz="1900" dirty="0" smtClean="0"/>
              <a:t>MARPS </a:t>
            </a:r>
            <a:r>
              <a:rPr lang="fr-FR" sz="1900" dirty="0"/>
              <a:t>dans le processus, </a:t>
            </a:r>
            <a:r>
              <a:rPr lang="fr-FR" sz="1900" dirty="0" smtClean="0"/>
              <a:t>les </a:t>
            </a:r>
            <a:r>
              <a:rPr lang="fr-FR" sz="1900" dirty="0"/>
              <a:t>programmes et les activités de </a:t>
            </a:r>
            <a:r>
              <a:rPr lang="fr-FR" sz="1900" dirty="0" smtClean="0"/>
              <a:t>développement de la note conceptuelle finale dans le cadre du NFM. </a:t>
            </a:r>
            <a:r>
              <a:rPr lang="fr-FR" sz="1900" dirty="0"/>
              <a:t>Plus précisément, la CLAC a </a:t>
            </a:r>
            <a:r>
              <a:rPr lang="fr-FR" sz="1900" dirty="0" smtClean="0"/>
              <a:t>renforcé l’aspect sur  </a:t>
            </a:r>
            <a:r>
              <a:rPr lang="fr-FR" sz="1900" dirty="0"/>
              <a:t>les droits humains, l'égalité des sexes, et les systèmes communautaires. </a:t>
            </a:r>
            <a:endParaRPr lang="fr-FR" sz="1900" dirty="0" smtClean="0"/>
          </a:p>
          <a:p>
            <a:r>
              <a:rPr lang="fr-FR" sz="1900" dirty="0" smtClean="0"/>
              <a:t>En </a:t>
            </a:r>
            <a:r>
              <a:rPr lang="fr-FR" sz="1900" dirty="0"/>
              <a:t>vertu de la subvention actuelle, qui a débuté en Mars 2014, l'objectif était de favoriser l'engagement des KAP dans le processus de dialogue national. </a:t>
            </a:r>
          </a:p>
          <a:p>
            <a:r>
              <a:rPr lang="fr-FR" sz="1900" dirty="0" smtClean="0"/>
              <a:t>Mise </a:t>
            </a:r>
            <a:r>
              <a:rPr lang="fr-FR" sz="1900" dirty="0"/>
              <a:t>en œuvre d'une stratégie de soutien technique, résultant en un certain nombre d'activités </a:t>
            </a:r>
            <a:r>
              <a:rPr lang="fr-FR" sz="1900" dirty="0" smtClean="0"/>
              <a:t>visant </a:t>
            </a:r>
            <a:r>
              <a:rPr lang="fr-FR" sz="1900" dirty="0"/>
              <a:t>à renforcer la voix et la participation des </a:t>
            </a:r>
            <a:r>
              <a:rPr lang="fr-FR" sz="1900" dirty="0" smtClean="0"/>
              <a:t>communautés et des </a:t>
            </a:r>
            <a:r>
              <a:rPr lang="fr-FR" sz="1900" dirty="0"/>
              <a:t>organisations de la société civile au Cameroun. </a:t>
            </a:r>
          </a:p>
          <a:p>
            <a:r>
              <a:rPr lang="fr-FR" sz="1900" dirty="0" smtClean="0"/>
              <a:t>Soutien du CLAC comprenait </a:t>
            </a:r>
            <a:r>
              <a:rPr lang="fr-FR" sz="1900" dirty="0"/>
              <a:t>une expertise technique et co-financement de nouvelles </a:t>
            </a:r>
            <a:r>
              <a:rPr lang="fr-FR" sz="1900" dirty="0" smtClean="0"/>
              <a:t>activités de suivi </a:t>
            </a:r>
            <a:r>
              <a:rPr lang="fr-FR" sz="1900" dirty="0"/>
              <a:t>pour une participation plus efficace et </a:t>
            </a:r>
            <a:r>
              <a:rPr lang="fr-FR" sz="1900" dirty="0" smtClean="0"/>
              <a:t>utile des MARPS d’avril a décembre 2014.</a:t>
            </a:r>
            <a:endParaRPr lang="fr-FR" sz="1900" dirty="0"/>
          </a:p>
          <a:p>
            <a:endParaRPr lang="en-US" sz="1900" dirty="0" smtClean="0"/>
          </a:p>
        </p:txBody>
      </p:sp>
    </p:spTree>
    <p:extLst>
      <p:ext uri="{BB962C8B-B14F-4D97-AF65-F5344CB8AC3E}">
        <p14:creationId xmlns:p14="http://schemas.microsoft.com/office/powerpoint/2010/main" xmlns="" val="2479161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nl-NL" dirty="0" err="1" smtClean="0"/>
              <a:t>Un</a:t>
            </a:r>
            <a:r>
              <a:rPr lang="nl-NL" dirty="0" smtClean="0"/>
              <a:t> </a:t>
            </a:r>
            <a:r>
              <a:rPr lang="nl-NL" dirty="0" err="1" smtClean="0"/>
              <a:t>exemple</a:t>
            </a:r>
            <a:r>
              <a:rPr lang="nl-NL" dirty="0" smtClean="0"/>
              <a:t> : </a:t>
            </a:r>
            <a:r>
              <a:rPr lang="nl-NL" dirty="0" err="1" smtClean="0"/>
              <a:t>le</a:t>
            </a:r>
            <a:r>
              <a:rPr lang="nl-NL" dirty="0" smtClean="0"/>
              <a:t> </a:t>
            </a:r>
            <a:r>
              <a:rPr lang="nl-NL" dirty="0" err="1" smtClean="0"/>
              <a:t>Cameroun</a:t>
            </a:r>
            <a:endParaRPr lang="en-GB" dirty="0"/>
          </a:p>
        </p:txBody>
      </p:sp>
      <p:sp>
        <p:nvSpPr>
          <p:cNvPr id="3" name="Content Placeholder 2"/>
          <p:cNvSpPr>
            <a:spLocks noGrp="1"/>
          </p:cNvSpPr>
          <p:nvPr>
            <p:ph idx="1"/>
          </p:nvPr>
        </p:nvSpPr>
        <p:spPr>
          <a:xfrm>
            <a:off x="457200" y="1058590"/>
            <a:ext cx="8229600" cy="5374653"/>
          </a:xfrm>
        </p:spPr>
        <p:txBody>
          <a:bodyPr>
            <a:noAutofit/>
          </a:bodyPr>
          <a:lstStyle/>
          <a:p>
            <a:r>
              <a:rPr lang="fr-FR" sz="2000" dirty="0" smtClean="0"/>
              <a:t>Le CLAC </a:t>
            </a:r>
            <a:r>
              <a:rPr lang="fr-FR" sz="2000" dirty="0"/>
              <a:t>a soutenu un processus de consultation au Cameroun </a:t>
            </a:r>
            <a:r>
              <a:rPr lang="fr-FR" sz="2000" dirty="0" smtClean="0"/>
              <a:t>afin d’identifier </a:t>
            </a:r>
            <a:r>
              <a:rPr lang="fr-FR" sz="2000" dirty="0"/>
              <a:t>les priorités d'intervention </a:t>
            </a:r>
            <a:r>
              <a:rPr lang="fr-FR" sz="2000" dirty="0" smtClean="0"/>
              <a:t>commune des populations clés. </a:t>
            </a:r>
            <a:r>
              <a:rPr lang="fr-FR" sz="2000" dirty="0"/>
              <a:t>Une étape importante </a:t>
            </a:r>
            <a:r>
              <a:rPr lang="fr-FR" sz="2000" dirty="0" smtClean="0"/>
              <a:t>dans </a:t>
            </a:r>
            <a:r>
              <a:rPr lang="fr-FR" sz="2000" dirty="0"/>
              <a:t>le processus de développement de note conceptuelle du Fonds mondial, </a:t>
            </a:r>
            <a:r>
              <a:rPr lang="fr-FR" sz="2000" dirty="0" smtClean="0"/>
              <a:t>qui a permis de réunir ensemble diverses </a:t>
            </a:r>
            <a:r>
              <a:rPr lang="fr-FR" sz="2000" dirty="0"/>
              <a:t>populations affectées </a:t>
            </a:r>
            <a:r>
              <a:rPr lang="fr-FR" sz="2000" dirty="0" smtClean="0"/>
              <a:t>et </a:t>
            </a:r>
            <a:r>
              <a:rPr lang="fr-FR" sz="2000" dirty="0"/>
              <a:t>conduit à la formation d'un groupe de travail </a:t>
            </a:r>
            <a:r>
              <a:rPr lang="fr-FR" sz="2000" dirty="0" smtClean="0"/>
              <a:t>(</a:t>
            </a:r>
            <a:r>
              <a:rPr lang="fr-FR" sz="2000" dirty="0" err="1"/>
              <a:t>T</a:t>
            </a:r>
            <a:r>
              <a:rPr lang="fr-FR" sz="2000" dirty="0" err="1" smtClean="0"/>
              <a:t>ask</a:t>
            </a:r>
            <a:r>
              <a:rPr lang="fr-FR" sz="2000" dirty="0" smtClean="0"/>
              <a:t> Force) qui </a:t>
            </a:r>
            <a:r>
              <a:rPr lang="fr-FR" sz="2000" dirty="0"/>
              <a:t>a présenté </a:t>
            </a:r>
            <a:r>
              <a:rPr lang="fr-FR" sz="2000" dirty="0" smtClean="0"/>
              <a:t>ses </a:t>
            </a:r>
            <a:r>
              <a:rPr lang="fr-FR" sz="2000" dirty="0"/>
              <a:t>recommandations prioritaires </a:t>
            </a:r>
            <a:r>
              <a:rPr lang="fr-FR" sz="2000" dirty="0" smtClean="0"/>
              <a:t>au </a:t>
            </a:r>
            <a:r>
              <a:rPr lang="fr-FR" sz="2000" dirty="0"/>
              <a:t>(CCM) pour validation. Cinq membres de </a:t>
            </a:r>
            <a:r>
              <a:rPr lang="fr-FR" sz="2000" dirty="0" smtClean="0"/>
              <a:t>la </a:t>
            </a:r>
            <a:r>
              <a:rPr lang="fr-FR" sz="2000" dirty="0" err="1" smtClean="0"/>
              <a:t>task</a:t>
            </a:r>
            <a:r>
              <a:rPr lang="fr-FR" sz="2000" dirty="0" smtClean="0"/>
              <a:t> force, créée à cette occasion, siègent </a:t>
            </a:r>
            <a:r>
              <a:rPr lang="fr-FR" sz="2000" dirty="0"/>
              <a:t>maintenant au comité de rédaction de la </a:t>
            </a:r>
            <a:r>
              <a:rPr lang="fr-FR" sz="2000" dirty="0" smtClean="0"/>
              <a:t>Note et supervisent le processus</a:t>
            </a:r>
            <a:endParaRPr lang="en-US" sz="2000" dirty="0"/>
          </a:p>
          <a:p>
            <a:r>
              <a:rPr lang="fr-FR" sz="2000" dirty="0" smtClean="0"/>
              <a:t>« </a:t>
            </a:r>
            <a:r>
              <a:rPr lang="fr-FR" sz="2000" i="1" dirty="0" smtClean="0"/>
              <a:t>Sans le CLAC ,nous (les communautés les plus affectées) aurions </a:t>
            </a:r>
            <a:r>
              <a:rPr lang="fr-FR" sz="2000" i="1" dirty="0"/>
              <a:t>été </a:t>
            </a:r>
            <a:r>
              <a:rPr lang="fr-FR" sz="2000" i="1" dirty="0" smtClean="0"/>
              <a:t>oubliés, </a:t>
            </a:r>
            <a:r>
              <a:rPr lang="fr-FR" sz="2000" i="1" dirty="0"/>
              <a:t>comme par le passé </a:t>
            </a:r>
            <a:r>
              <a:rPr lang="fr-FR" sz="2000" dirty="0"/>
              <a:t>», note </a:t>
            </a:r>
            <a:r>
              <a:rPr lang="fr-FR" sz="2000" dirty="0" smtClean="0"/>
              <a:t>un activiste vivant avec le VIH au Cameroun. </a:t>
            </a:r>
            <a:r>
              <a:rPr lang="fr-FR" sz="2000" dirty="0"/>
              <a:t>«</a:t>
            </a:r>
            <a:r>
              <a:rPr lang="fr-FR" sz="2000" i="1" dirty="0"/>
              <a:t>Le soutien de la CLAC a été </a:t>
            </a:r>
            <a:r>
              <a:rPr lang="fr-FR" sz="2000" i="1" dirty="0" smtClean="0"/>
              <a:t>opportun </a:t>
            </a:r>
            <a:r>
              <a:rPr lang="fr-FR" sz="2000" i="1" dirty="0"/>
              <a:t>car </a:t>
            </a:r>
            <a:r>
              <a:rPr lang="fr-FR" sz="2000" i="1" dirty="0" smtClean="0"/>
              <a:t>il </a:t>
            </a:r>
            <a:r>
              <a:rPr lang="fr-FR" sz="2000" i="1" dirty="0"/>
              <a:t>nous a permis de continuer </a:t>
            </a:r>
            <a:r>
              <a:rPr lang="fr-FR" sz="2000" i="1" dirty="0" smtClean="0"/>
              <a:t>processus</a:t>
            </a:r>
            <a:r>
              <a:rPr lang="fr-FR" sz="2000" i="1" dirty="0"/>
              <a:t>, en gardant </a:t>
            </a:r>
            <a:r>
              <a:rPr lang="fr-FR" sz="2000" i="1" dirty="0" smtClean="0"/>
              <a:t>l'élan après l’arrêt du processus de consultations due à la fin de notre activité avec la GIZ ».</a:t>
            </a:r>
            <a:endParaRPr lang="en-GB" sz="2000" i="1" dirty="0"/>
          </a:p>
        </p:txBody>
      </p:sp>
    </p:spTree>
    <p:extLst>
      <p:ext uri="{BB962C8B-B14F-4D97-AF65-F5344CB8AC3E}">
        <p14:creationId xmlns:p14="http://schemas.microsoft.com/office/powerpoint/2010/main" xmlns="" val="1114470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G_6033.jpg"/>
          <p:cNvPicPr>
            <a:picLocks noGrp="1" noChangeAspect="1"/>
          </p:cNvPicPr>
          <p:nvPr>
            <p:ph idx="1"/>
          </p:nvPr>
        </p:nvPicPr>
        <p:blipFill>
          <a:blip r:embed="rId2">
            <a:extLst>
              <a:ext uri="{28A0092B-C50C-407E-A947-70E740481C1C}">
                <a14:useLocalDpi xmlns:a14="http://schemas.microsoft.com/office/drawing/2010/main" xmlns="" val="0"/>
              </a:ext>
            </a:extLst>
          </a:blip>
          <a:srcRect t="8753" b="8753"/>
          <a:stretch>
            <a:fillRect/>
          </a:stretch>
        </p:blipFill>
        <p:spPr>
          <a:xfrm>
            <a:off x="102062" y="0"/>
            <a:ext cx="5673374" cy="3120137"/>
          </a:xfrm>
        </p:spPr>
      </p:pic>
      <p:pic>
        <p:nvPicPr>
          <p:cNvPr id="6" name="Picture 5" descr="IMG_6020.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38954" y="2736301"/>
            <a:ext cx="5205046" cy="3470030"/>
          </a:xfrm>
          <a:prstGeom prst="rect">
            <a:avLst/>
          </a:prstGeom>
        </p:spPr>
      </p:pic>
    </p:spTree>
    <p:extLst>
      <p:ext uri="{BB962C8B-B14F-4D97-AF65-F5344CB8AC3E}">
        <p14:creationId xmlns:p14="http://schemas.microsoft.com/office/powerpoint/2010/main" xmlns="" val="2857290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en-US" dirty="0" smtClean="0"/>
              <a:t>Collaboration</a:t>
            </a:r>
            <a:endParaRPr lang="en-US" dirty="0"/>
          </a:p>
        </p:txBody>
      </p:sp>
      <p:sp>
        <p:nvSpPr>
          <p:cNvPr id="3" name="Content Placeholder 2"/>
          <p:cNvSpPr>
            <a:spLocks noGrp="1"/>
          </p:cNvSpPr>
          <p:nvPr>
            <p:ph idx="1"/>
          </p:nvPr>
        </p:nvSpPr>
        <p:spPr>
          <a:xfrm>
            <a:off x="457200" y="1182990"/>
            <a:ext cx="8229600" cy="4854141"/>
          </a:xfrm>
        </p:spPr>
        <p:txBody>
          <a:bodyPr>
            <a:noAutofit/>
          </a:bodyPr>
          <a:lstStyle/>
          <a:p>
            <a:endParaRPr lang="en-US" sz="2100" dirty="0" smtClean="0"/>
          </a:p>
          <a:p>
            <a:r>
              <a:rPr lang="fr-FR" sz="2100" dirty="0"/>
              <a:t>Grâce à cette subvention d'assistance technique, le MSMGF </a:t>
            </a:r>
            <a:r>
              <a:rPr lang="fr-FR" sz="2100" dirty="0" smtClean="0"/>
              <a:t>a pu travailler </a:t>
            </a:r>
            <a:r>
              <a:rPr lang="fr-FR" sz="2100" dirty="0"/>
              <a:t>en étroite collaboration avec ITPC-Afrique de </a:t>
            </a:r>
            <a:r>
              <a:rPr lang="fr-FR" sz="2100" dirty="0" smtClean="0"/>
              <a:t>l'Ouest, le </a:t>
            </a:r>
            <a:r>
              <a:rPr lang="fr-FR" sz="2100" dirty="0"/>
              <a:t>partenaire </a:t>
            </a:r>
            <a:r>
              <a:rPr lang="fr-FR" sz="2100" dirty="0" smtClean="0"/>
              <a:t>de GNP+, RECAP+ et le représentant des populations clés au CCM au </a:t>
            </a:r>
            <a:r>
              <a:rPr lang="fr-FR" sz="2100" dirty="0"/>
              <a:t>Cameroun</a:t>
            </a:r>
            <a:r>
              <a:rPr lang="fr-FR" sz="2100" dirty="0" smtClean="0"/>
              <a:t>.</a:t>
            </a:r>
          </a:p>
          <a:p>
            <a:r>
              <a:rPr lang="fr-FR" sz="2100" dirty="0" smtClean="0"/>
              <a:t>Ces </a:t>
            </a:r>
            <a:r>
              <a:rPr lang="fr-FR" sz="2100" dirty="0"/>
              <a:t>partenaires de la CLAC </a:t>
            </a:r>
            <a:r>
              <a:rPr lang="fr-FR" sz="2100" dirty="0" smtClean="0"/>
              <a:t>ont apporté </a:t>
            </a:r>
            <a:r>
              <a:rPr lang="fr-FR" sz="2100" dirty="0"/>
              <a:t>à la collaboration d'un éventail impressionnant d'outils </a:t>
            </a:r>
            <a:r>
              <a:rPr lang="fr-FR" sz="2100" dirty="0" smtClean="0"/>
              <a:t>et </a:t>
            </a:r>
            <a:r>
              <a:rPr lang="fr-FR" sz="2100" dirty="0"/>
              <a:t>de l'expertise, y compris: </a:t>
            </a:r>
            <a:r>
              <a:rPr lang="fr-FR" sz="2100" dirty="0" smtClean="0"/>
              <a:t>documents </a:t>
            </a:r>
            <a:r>
              <a:rPr lang="fr-FR" sz="2100" dirty="0"/>
              <a:t>d'information du Fonds </a:t>
            </a:r>
            <a:r>
              <a:rPr lang="fr-FR" sz="2100" dirty="0" smtClean="0"/>
              <a:t>mondial relatifs aux MARPS; </a:t>
            </a:r>
            <a:r>
              <a:rPr lang="fr-FR" sz="2100" dirty="0"/>
              <a:t>expérience dans le renforcement des capacités </a:t>
            </a:r>
            <a:r>
              <a:rPr lang="fr-FR" sz="2100" dirty="0" smtClean="0"/>
              <a:t>pour les MARPS et autres </a:t>
            </a:r>
            <a:r>
              <a:rPr lang="fr-FR" sz="2100" dirty="0"/>
              <a:t>organisations de la société civile; formation pour renforcer les compétences </a:t>
            </a:r>
            <a:r>
              <a:rPr lang="fr-FR" sz="2100" dirty="0" smtClean="0"/>
              <a:t>des réseaux; et expérience </a:t>
            </a:r>
            <a:r>
              <a:rPr lang="fr-FR" sz="2100" dirty="0"/>
              <a:t>dans l'établissement de </a:t>
            </a:r>
            <a:r>
              <a:rPr lang="fr-FR" sz="2100" dirty="0" smtClean="0"/>
              <a:t>partenariats. </a:t>
            </a:r>
          </a:p>
          <a:p>
            <a:r>
              <a:rPr lang="fr-FR" sz="2100" dirty="0" smtClean="0"/>
              <a:t>Ils ont surtout apporté un </a:t>
            </a:r>
            <a:r>
              <a:rPr lang="fr-FR" sz="2100" dirty="0"/>
              <a:t>lien direct vers les personnes vivant avec ou affectées de manière disproportionnée par le VIH et / ou la </a:t>
            </a:r>
            <a:r>
              <a:rPr lang="fr-FR" sz="2100" dirty="0" smtClean="0"/>
              <a:t>tuberculose</a:t>
            </a:r>
            <a:endParaRPr lang="en-US" sz="2100" dirty="0"/>
          </a:p>
        </p:txBody>
      </p:sp>
    </p:spTree>
    <p:extLst>
      <p:ext uri="{BB962C8B-B14F-4D97-AF65-F5344CB8AC3E}">
        <p14:creationId xmlns:p14="http://schemas.microsoft.com/office/powerpoint/2010/main" xmlns="" val="2419531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193"/>
            <a:ext cx="8229600" cy="1143000"/>
          </a:xfrm>
        </p:spPr>
        <p:txBody>
          <a:bodyPr/>
          <a:lstStyle/>
          <a:p>
            <a:r>
              <a:rPr lang="en-US" dirty="0" smtClean="0"/>
              <a:t>Plan de </a:t>
            </a:r>
            <a:r>
              <a:rPr lang="en-US" dirty="0" err="1" smtClean="0"/>
              <a:t>suivi</a:t>
            </a:r>
            <a:r>
              <a:rPr lang="en-US" dirty="0" smtClean="0"/>
              <a:t> au Cameroun</a:t>
            </a:r>
            <a:endParaRPr lang="en-US" dirty="0"/>
          </a:p>
        </p:txBody>
      </p:sp>
      <p:sp>
        <p:nvSpPr>
          <p:cNvPr id="3" name="Content Placeholder 2"/>
          <p:cNvSpPr>
            <a:spLocks noGrp="1"/>
          </p:cNvSpPr>
          <p:nvPr>
            <p:ph idx="1"/>
          </p:nvPr>
        </p:nvSpPr>
        <p:spPr>
          <a:xfrm>
            <a:off x="325246" y="1055833"/>
            <a:ext cx="8229600" cy="4525963"/>
          </a:xfrm>
        </p:spPr>
        <p:txBody>
          <a:bodyPr>
            <a:noAutofit/>
          </a:bodyPr>
          <a:lstStyle/>
          <a:p>
            <a:r>
              <a:rPr lang="fr-FR" sz="2000" dirty="0"/>
              <a:t>Le processus </a:t>
            </a:r>
            <a:r>
              <a:rPr lang="fr-FR" sz="2000" dirty="0" smtClean="0"/>
              <a:t>s’est poursuivi</a:t>
            </a:r>
            <a:r>
              <a:rPr lang="fr-FR" sz="2000" dirty="0"/>
              <a:t>, </a:t>
            </a:r>
            <a:r>
              <a:rPr lang="fr-FR" sz="2000" dirty="0" smtClean="0"/>
              <a:t>avec des consultations communautaires élargies, un </a:t>
            </a:r>
            <a:r>
              <a:rPr lang="fr-FR" sz="2000" dirty="0"/>
              <a:t>moyen extrêmement efficace pour assurer la participation active dès le début, </a:t>
            </a:r>
            <a:r>
              <a:rPr lang="fr-FR" sz="2000" dirty="0" smtClean="0"/>
              <a:t>et </a:t>
            </a:r>
            <a:r>
              <a:rPr lang="fr-FR" sz="2000" dirty="0"/>
              <a:t>tenir les acteurs responsables </a:t>
            </a:r>
            <a:r>
              <a:rPr lang="fr-FR" sz="2000" dirty="0" smtClean="0"/>
              <a:t>tout au </a:t>
            </a:r>
            <a:r>
              <a:rPr lang="fr-FR" sz="2000" dirty="0"/>
              <a:t>long du </a:t>
            </a:r>
            <a:r>
              <a:rPr lang="fr-FR" sz="2000" dirty="0" smtClean="0"/>
              <a:t>processus.</a:t>
            </a:r>
          </a:p>
          <a:p>
            <a:r>
              <a:rPr lang="fr-FR" sz="2000" dirty="0" smtClean="0"/>
              <a:t>Formés</a:t>
            </a:r>
            <a:r>
              <a:rPr lang="fr-FR" sz="2000" dirty="0"/>
              <a:t>, les représentants habilités </a:t>
            </a:r>
            <a:r>
              <a:rPr lang="fr-FR" sz="2000" dirty="0" smtClean="0"/>
              <a:t>des MARPS </a:t>
            </a:r>
            <a:r>
              <a:rPr lang="fr-FR" sz="2000" dirty="0"/>
              <a:t>ont pu identifier, formuler et présenter leurs recommandations pour approbation, participer à l'élaboration de la </a:t>
            </a:r>
            <a:r>
              <a:rPr lang="fr-FR" sz="2000" dirty="0" smtClean="0"/>
              <a:t>note, </a:t>
            </a:r>
            <a:r>
              <a:rPr lang="fr-FR" sz="2000" dirty="0"/>
              <a:t>et surveiller le processus pour que les activités </a:t>
            </a:r>
            <a:r>
              <a:rPr lang="fr-FR" sz="2000" dirty="0" smtClean="0"/>
              <a:t>soient accompagnées de ressources </a:t>
            </a:r>
            <a:r>
              <a:rPr lang="fr-FR" sz="2000" dirty="0"/>
              <a:t>suffisantes. </a:t>
            </a:r>
            <a:endParaRPr lang="fr-FR" sz="2000" dirty="0" smtClean="0"/>
          </a:p>
          <a:p>
            <a:r>
              <a:rPr lang="fr-FR" sz="2000" dirty="0" smtClean="0"/>
              <a:t>L'exemple du </a:t>
            </a:r>
            <a:r>
              <a:rPr lang="fr-FR" sz="2000" dirty="0"/>
              <a:t>Cameroun a également montré que le soutien de la société civile à travers l'ensemble du </a:t>
            </a:r>
            <a:r>
              <a:rPr lang="fr-FR" sz="2000" dirty="0" smtClean="0"/>
              <a:t>processus, </a:t>
            </a:r>
            <a:r>
              <a:rPr lang="fr-FR" sz="2000" dirty="0"/>
              <a:t>et pas seulement pour des activités ponctuelles, est essentiel</a:t>
            </a:r>
            <a:r>
              <a:rPr lang="fr-FR" sz="2000" dirty="0" smtClean="0"/>
              <a:t>.</a:t>
            </a:r>
          </a:p>
          <a:p>
            <a:r>
              <a:rPr lang="fr-FR" sz="2000" dirty="0" smtClean="0"/>
              <a:t>Le </a:t>
            </a:r>
            <a:r>
              <a:rPr lang="fr-FR" sz="2000" dirty="0"/>
              <a:t>groupe de </a:t>
            </a:r>
            <a:r>
              <a:rPr lang="fr-FR" sz="2000" dirty="0" smtClean="0"/>
              <a:t>travail constitué a </a:t>
            </a:r>
            <a:r>
              <a:rPr lang="fr-FR" sz="2000" dirty="0"/>
              <a:t>le potentiel pour continuer durablement </a:t>
            </a:r>
            <a:r>
              <a:rPr lang="fr-FR" sz="2000" dirty="0" smtClean="0"/>
              <a:t>à </a:t>
            </a:r>
            <a:r>
              <a:rPr lang="fr-FR" sz="2000" dirty="0"/>
              <a:t>jouer un rôle important dans toutes les activités relatives à la société civile, et ne doit pas se disperser après l'achèvement du processus de dialogue national.</a:t>
            </a:r>
            <a:endParaRPr lang="en-US" sz="2000" dirty="0"/>
          </a:p>
        </p:txBody>
      </p:sp>
    </p:spTree>
    <p:extLst>
      <p:ext uri="{BB962C8B-B14F-4D97-AF65-F5344CB8AC3E}">
        <p14:creationId xmlns:p14="http://schemas.microsoft.com/office/powerpoint/2010/main" xmlns="" val="2042715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sz="quarter" idx="1"/>
          </p:nvPr>
        </p:nvSpPr>
        <p:spPr/>
        <p:txBody>
          <a:bodyPr/>
          <a:lstStyle/>
          <a:p>
            <a:r>
              <a:rPr lang="fr-FR" dirty="0" smtClean="0"/>
              <a:t>Contexte</a:t>
            </a:r>
          </a:p>
          <a:p>
            <a:r>
              <a:rPr lang="fr-FR" dirty="0" smtClean="0"/>
              <a:t>Processus / Activités</a:t>
            </a:r>
          </a:p>
          <a:p>
            <a:r>
              <a:rPr lang="fr-FR" dirty="0" smtClean="0"/>
              <a:t> Prochaines étapes</a:t>
            </a:r>
          </a:p>
          <a:p>
            <a:r>
              <a:rPr lang="fr-FR" dirty="0" smtClean="0"/>
              <a:t>Recommandations</a:t>
            </a:r>
            <a:endParaRPr lang="fr-FR" dirty="0"/>
          </a:p>
        </p:txBody>
      </p:sp>
    </p:spTree>
    <p:extLst>
      <p:ext uri="{BB962C8B-B14F-4D97-AF65-F5344CB8AC3E}">
        <p14:creationId xmlns:p14="http://schemas.microsoft.com/office/powerpoint/2010/main" xmlns="" val="2540734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en-US" dirty="0"/>
              <a:t>Progress to Date </a:t>
            </a:r>
          </a:p>
        </p:txBody>
      </p:sp>
      <p:sp>
        <p:nvSpPr>
          <p:cNvPr id="3" name="Content Placeholder 2"/>
          <p:cNvSpPr>
            <a:spLocks noGrp="1"/>
          </p:cNvSpPr>
          <p:nvPr>
            <p:ph idx="1"/>
          </p:nvPr>
        </p:nvSpPr>
        <p:spPr>
          <a:xfrm>
            <a:off x="457200" y="1108075"/>
            <a:ext cx="8229600" cy="4525963"/>
          </a:xfrm>
        </p:spPr>
        <p:txBody>
          <a:bodyPr>
            <a:noAutofit/>
          </a:bodyPr>
          <a:lstStyle/>
          <a:p>
            <a:pPr marL="0" indent="0">
              <a:buNone/>
            </a:pPr>
            <a:endParaRPr lang="en-US" sz="1800" dirty="0"/>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235286"/>
          </a:xfrm>
          <a:prstGeom prst="rect">
            <a:avLst/>
          </a:prstGeom>
          <a:noFill/>
          <a:ln>
            <a:noFill/>
          </a:ln>
        </p:spPr>
      </p:pic>
    </p:spTree>
    <p:extLst>
      <p:ext uri="{BB962C8B-B14F-4D97-AF65-F5344CB8AC3E}">
        <p14:creationId xmlns:p14="http://schemas.microsoft.com/office/powerpoint/2010/main" xmlns="" val="2077767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203"/>
            <a:ext cx="8229600" cy="1143000"/>
          </a:xfrm>
        </p:spPr>
        <p:txBody>
          <a:bodyPr/>
          <a:lstStyle/>
          <a:p>
            <a:r>
              <a:rPr lang="en-US" dirty="0" err="1" smtClean="0"/>
              <a:t>Leçons</a:t>
            </a:r>
            <a:r>
              <a:rPr lang="en-US" dirty="0" smtClean="0"/>
              <a:t> apprises</a:t>
            </a:r>
            <a:endParaRPr lang="en-US" dirty="0"/>
          </a:p>
        </p:txBody>
      </p:sp>
      <p:sp>
        <p:nvSpPr>
          <p:cNvPr id="3" name="Content Placeholder 2"/>
          <p:cNvSpPr>
            <a:spLocks noGrp="1"/>
          </p:cNvSpPr>
          <p:nvPr>
            <p:ph idx="1"/>
          </p:nvPr>
        </p:nvSpPr>
        <p:spPr>
          <a:xfrm>
            <a:off x="457200" y="1187825"/>
            <a:ext cx="8229600" cy="4525963"/>
          </a:xfrm>
        </p:spPr>
        <p:txBody>
          <a:bodyPr>
            <a:noAutofit/>
          </a:bodyPr>
          <a:lstStyle/>
          <a:p>
            <a:r>
              <a:rPr lang="en-US" sz="2000" dirty="0" smtClean="0"/>
              <a:t>“</a:t>
            </a:r>
            <a:r>
              <a:rPr lang="fr-FR" sz="2000" dirty="0" smtClean="0"/>
              <a:t>Rien </a:t>
            </a:r>
            <a:r>
              <a:rPr lang="fr-FR" sz="2000" dirty="0"/>
              <a:t>n'aurait été possible sans le nouveau modèle de financement parce que c'était l'occasion de réunir tous les acteurs </a:t>
            </a:r>
            <a:r>
              <a:rPr lang="fr-FR" sz="2000" dirty="0" smtClean="0"/>
              <a:t>à la même table pour </a:t>
            </a:r>
            <a:r>
              <a:rPr lang="fr-FR" sz="2000" dirty="0"/>
              <a:t>parler de populations </a:t>
            </a:r>
            <a:r>
              <a:rPr lang="fr-FR" sz="2000" dirty="0" smtClean="0"/>
              <a:t>clés, </a:t>
            </a:r>
            <a:r>
              <a:rPr lang="fr-FR" sz="2000" dirty="0"/>
              <a:t>et se mettre </a:t>
            </a:r>
            <a:r>
              <a:rPr lang="fr-FR" sz="2000" dirty="0" smtClean="0"/>
              <a:t>d'accord ». </a:t>
            </a:r>
          </a:p>
          <a:p>
            <a:r>
              <a:rPr lang="fr-FR" sz="2000" dirty="0" smtClean="0"/>
              <a:t>Le </a:t>
            </a:r>
            <a:r>
              <a:rPr lang="fr-FR" sz="2000" dirty="0"/>
              <a:t>Cameroun est sur ​​la bonne voie puisque «la participation des personnes clés dans le processus est bien établi ... Nous espérons que le Cameroun </a:t>
            </a:r>
            <a:r>
              <a:rPr lang="fr-FR" sz="2000" dirty="0" smtClean="0"/>
              <a:t>soit un </a:t>
            </a:r>
            <a:r>
              <a:rPr lang="fr-FR" sz="2000" dirty="0"/>
              <a:t>exemple de l'application de ce nouveau modèle de financement. Nous sommes optimistes quant à la suite du processus et nous croyons qu'ensemble nous </a:t>
            </a:r>
            <a:r>
              <a:rPr lang="fr-FR" sz="2000" dirty="0" smtClean="0"/>
              <a:t>pourrons inverser </a:t>
            </a:r>
            <a:r>
              <a:rPr lang="fr-FR" sz="2000" dirty="0"/>
              <a:t>la tendance du VIH</a:t>
            </a:r>
            <a:r>
              <a:rPr lang="fr-FR" sz="2000" dirty="0" smtClean="0"/>
              <a:t>. »</a:t>
            </a:r>
          </a:p>
          <a:p>
            <a:r>
              <a:rPr lang="fr-FR" sz="2000" dirty="0" smtClean="0"/>
              <a:t>« Le </a:t>
            </a:r>
            <a:r>
              <a:rPr lang="fr-FR" sz="2000" dirty="0"/>
              <a:t>Cameroun a montré que le renforcement du nombre de </a:t>
            </a:r>
            <a:r>
              <a:rPr lang="fr-FR" sz="2000" dirty="0" smtClean="0"/>
              <a:t>MSM et autres MARPS formés </a:t>
            </a:r>
            <a:r>
              <a:rPr lang="fr-FR" sz="2000" dirty="0"/>
              <a:t>et </a:t>
            </a:r>
            <a:r>
              <a:rPr lang="fr-FR" sz="2000" dirty="0" smtClean="0"/>
              <a:t>engagés, principaux </a:t>
            </a:r>
            <a:r>
              <a:rPr lang="fr-FR" sz="2000" dirty="0"/>
              <a:t>défenseurs de la </a:t>
            </a:r>
            <a:r>
              <a:rPr lang="fr-FR" sz="2000" dirty="0" smtClean="0"/>
              <a:t>population, le rassemblement dans l'unité, le partage de nos priorités, l’identification </a:t>
            </a:r>
            <a:r>
              <a:rPr lang="fr-FR" sz="2000" dirty="0"/>
              <a:t>des recommandations communes, et </a:t>
            </a:r>
            <a:r>
              <a:rPr lang="fr-FR" sz="2000" dirty="0" smtClean="0"/>
              <a:t>l’élaboration </a:t>
            </a:r>
            <a:r>
              <a:rPr lang="fr-FR" sz="2000" dirty="0"/>
              <a:t>des plans d'action est </a:t>
            </a:r>
            <a:r>
              <a:rPr lang="fr-FR" sz="2000" dirty="0" smtClean="0"/>
              <a:t>efficace ».</a:t>
            </a:r>
            <a:endParaRPr lang="fr-FR" sz="2000" dirty="0"/>
          </a:p>
        </p:txBody>
      </p:sp>
    </p:spTree>
    <p:extLst>
      <p:ext uri="{BB962C8B-B14F-4D97-AF65-F5344CB8AC3E}">
        <p14:creationId xmlns:p14="http://schemas.microsoft.com/office/powerpoint/2010/main" xmlns="" val="566248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Leçons</a:t>
            </a:r>
            <a:r>
              <a:rPr lang="en-US" dirty="0" smtClean="0"/>
              <a:t> apprises</a:t>
            </a:r>
            <a:endParaRPr lang="en-US" dirty="0"/>
          </a:p>
        </p:txBody>
      </p:sp>
      <p:sp>
        <p:nvSpPr>
          <p:cNvPr id="3" name="Content Placeholder 2"/>
          <p:cNvSpPr>
            <a:spLocks noGrp="1"/>
          </p:cNvSpPr>
          <p:nvPr>
            <p:ph idx="1"/>
          </p:nvPr>
        </p:nvSpPr>
        <p:spPr>
          <a:xfrm>
            <a:off x="457200" y="1600200"/>
            <a:ext cx="8532166" cy="4525963"/>
          </a:xfrm>
        </p:spPr>
        <p:txBody>
          <a:bodyPr>
            <a:noAutofit/>
          </a:bodyPr>
          <a:lstStyle/>
          <a:p>
            <a:r>
              <a:rPr lang="fr-FR" sz="2200" dirty="0" smtClean="0"/>
              <a:t>« Nous </a:t>
            </a:r>
            <a:r>
              <a:rPr lang="fr-FR" sz="2200" dirty="0"/>
              <a:t>(le groupe de travail) allons continuer à travailler tous </a:t>
            </a:r>
            <a:r>
              <a:rPr lang="fr-FR" sz="2200" dirty="0" smtClean="0"/>
              <a:t>ensemble, </a:t>
            </a:r>
            <a:r>
              <a:rPr lang="fr-FR" sz="2200" dirty="0"/>
              <a:t>à la fois </a:t>
            </a:r>
            <a:r>
              <a:rPr lang="fr-FR" sz="2200" dirty="0" smtClean="0"/>
              <a:t>les MARPS </a:t>
            </a:r>
            <a:r>
              <a:rPr lang="fr-FR" sz="2200" dirty="0"/>
              <a:t>et les PVVIH, dans l'avenir, et nos efforts ne </a:t>
            </a:r>
            <a:r>
              <a:rPr lang="fr-FR" sz="2200" dirty="0" smtClean="0"/>
              <a:t>s’arrêteront pas là. » </a:t>
            </a:r>
            <a:endParaRPr lang="fr-FR" sz="2200" dirty="0"/>
          </a:p>
          <a:p>
            <a:r>
              <a:rPr lang="fr-FR" sz="2200" dirty="0"/>
              <a:t>Le financement de leur </a:t>
            </a:r>
            <a:r>
              <a:rPr lang="fr-FR" sz="2200" dirty="0" smtClean="0"/>
              <a:t>participation de façon flexible, et la </a:t>
            </a:r>
            <a:r>
              <a:rPr lang="fr-FR" sz="2200" dirty="0"/>
              <a:t>communication en temps opportun, permet d'assurer un engagement plus </a:t>
            </a:r>
            <a:r>
              <a:rPr lang="fr-FR" sz="2200" dirty="0" smtClean="0"/>
              <a:t>large et plus efficace. </a:t>
            </a:r>
          </a:p>
          <a:p>
            <a:r>
              <a:rPr lang="fr-FR" sz="2200" dirty="0" smtClean="0"/>
              <a:t>Le </a:t>
            </a:r>
            <a:r>
              <a:rPr lang="fr-FR" sz="2200" dirty="0"/>
              <a:t>Cameroun est </a:t>
            </a:r>
            <a:r>
              <a:rPr lang="fr-FR" sz="2200" dirty="0" smtClean="0"/>
              <a:t>sur </a:t>
            </a:r>
            <a:r>
              <a:rPr lang="fr-FR" sz="2200" dirty="0"/>
              <a:t>le chemin de soumettre une note conceptuelle solide qui intègre les principales recommandations de la société civile, et propose des activités complémentaires qui répondent aux besoins contextuels des populations clés. </a:t>
            </a:r>
            <a:endParaRPr lang="en-US" sz="2200" dirty="0"/>
          </a:p>
        </p:txBody>
      </p:sp>
    </p:spTree>
    <p:extLst>
      <p:ext uri="{BB962C8B-B14F-4D97-AF65-F5344CB8AC3E}">
        <p14:creationId xmlns:p14="http://schemas.microsoft.com/office/powerpoint/2010/main" xmlns="" val="2844060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987"/>
            <a:ext cx="8229600" cy="1143000"/>
          </a:xfrm>
        </p:spPr>
        <p:txBody>
          <a:bodyPr/>
          <a:lstStyle/>
          <a:p>
            <a:r>
              <a:rPr lang="en-US" dirty="0"/>
              <a:t>Progress to Date </a:t>
            </a:r>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xmlns="" val="0"/>
              </a:ext>
            </a:extLst>
          </a:blip>
          <a:srcRect l="-5556" r="-5556" b="7768"/>
          <a:stretch/>
        </p:blipFill>
        <p:spPr bwMode="auto">
          <a:xfrm>
            <a:off x="0" y="0"/>
            <a:ext cx="9144000" cy="6126163"/>
          </a:xfrm>
          <a:prstGeom prst="rect">
            <a:avLst/>
          </a:prstGeom>
          <a:noFill/>
          <a:ln>
            <a:noFill/>
          </a:ln>
        </p:spPr>
      </p:pic>
    </p:spTree>
    <p:extLst>
      <p:ext uri="{BB962C8B-B14F-4D97-AF65-F5344CB8AC3E}">
        <p14:creationId xmlns:p14="http://schemas.microsoft.com/office/powerpoint/2010/main" xmlns="" val="1660420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en-US" dirty="0" err="1" smtClean="0"/>
              <a:t>Activités</a:t>
            </a:r>
            <a:r>
              <a:rPr lang="en-US" dirty="0" smtClean="0"/>
              <a:t> </a:t>
            </a:r>
            <a:r>
              <a:rPr lang="en-US" dirty="0" err="1" smtClean="0"/>
              <a:t>parallèles</a:t>
            </a:r>
            <a:endParaRPr lang="en-US" dirty="0"/>
          </a:p>
        </p:txBody>
      </p:sp>
      <p:sp>
        <p:nvSpPr>
          <p:cNvPr id="3" name="Content Placeholder 2"/>
          <p:cNvSpPr>
            <a:spLocks noGrp="1"/>
          </p:cNvSpPr>
          <p:nvPr>
            <p:ph idx="1"/>
          </p:nvPr>
        </p:nvSpPr>
        <p:spPr>
          <a:xfrm>
            <a:off x="457200" y="1397425"/>
            <a:ext cx="8229600" cy="4689411"/>
          </a:xfrm>
        </p:spPr>
        <p:txBody>
          <a:bodyPr>
            <a:noAutofit/>
          </a:bodyPr>
          <a:lstStyle/>
          <a:p>
            <a:r>
              <a:rPr lang="fr-FR" sz="2500" dirty="0"/>
              <a:t>Bien que les termes de référence de cette subvention d'assistance technique a été spécifiquement de faire un travail au Cameroun en ligne avec la stratégie </a:t>
            </a:r>
            <a:r>
              <a:rPr lang="fr-FR" sz="2500" dirty="0" smtClean="0"/>
              <a:t>du CLAC, </a:t>
            </a:r>
            <a:r>
              <a:rPr lang="fr-FR" sz="2500" dirty="0"/>
              <a:t>la CLAC a élargi cette activité pour inclure le plus large public possible. </a:t>
            </a:r>
            <a:endParaRPr lang="fr-FR" sz="2500" dirty="0" smtClean="0"/>
          </a:p>
          <a:p>
            <a:endParaRPr lang="fr-FR" sz="2500" dirty="0" smtClean="0"/>
          </a:p>
          <a:p>
            <a:r>
              <a:rPr lang="fr-FR" sz="2500" dirty="0" smtClean="0"/>
              <a:t>Les ressources </a:t>
            </a:r>
            <a:r>
              <a:rPr lang="fr-FR" sz="2500" dirty="0"/>
              <a:t>et les informations </a:t>
            </a:r>
            <a:r>
              <a:rPr lang="fr-FR" sz="2500" dirty="0" smtClean="0"/>
              <a:t>utilisées afin de </a:t>
            </a:r>
            <a:r>
              <a:rPr lang="fr-FR" sz="2500" dirty="0"/>
              <a:t>mobiliser et de sensibiliser les membres de la société civile </a:t>
            </a:r>
            <a:r>
              <a:rPr lang="fr-FR" sz="2500" dirty="0" smtClean="0"/>
              <a:t>pourront être partagées </a:t>
            </a:r>
            <a:r>
              <a:rPr lang="fr-FR" sz="2500" dirty="0"/>
              <a:t>dans d'autres pays.</a:t>
            </a:r>
            <a:endParaRPr lang="en-GB" sz="2500" dirty="0"/>
          </a:p>
        </p:txBody>
      </p:sp>
    </p:spTree>
    <p:extLst>
      <p:ext uri="{BB962C8B-B14F-4D97-AF65-F5344CB8AC3E}">
        <p14:creationId xmlns:p14="http://schemas.microsoft.com/office/powerpoint/2010/main" xmlns="" val="3840741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03"/>
            <a:ext cx="8229600" cy="1143000"/>
          </a:xfrm>
        </p:spPr>
        <p:txBody>
          <a:bodyPr/>
          <a:lstStyle/>
          <a:p>
            <a:r>
              <a:rPr lang="en-US" dirty="0" err="1" smtClean="0"/>
              <a:t>www.clac.cab</a:t>
            </a:r>
            <a:endParaRPr lang="en-US" dirty="0"/>
          </a:p>
        </p:txBody>
      </p:sp>
      <p:sp>
        <p:nvSpPr>
          <p:cNvPr id="3" name="Content Placeholder 2"/>
          <p:cNvSpPr>
            <a:spLocks noGrp="1"/>
          </p:cNvSpPr>
          <p:nvPr>
            <p:ph idx="1"/>
          </p:nvPr>
        </p:nvSpPr>
        <p:spPr>
          <a:xfrm>
            <a:off x="457200" y="1305142"/>
            <a:ext cx="8229600" cy="901301"/>
          </a:xfrm>
        </p:spPr>
        <p:txBody>
          <a:bodyPr>
            <a:noAutofit/>
          </a:bodyPr>
          <a:lstStyle/>
          <a:p>
            <a:r>
              <a:rPr lang="en-US" sz="2400" b="1" dirty="0"/>
              <a:t>Website.</a:t>
            </a:r>
            <a:r>
              <a:rPr lang="en-US" sz="2400" dirty="0"/>
              <a:t> </a:t>
            </a:r>
            <a:r>
              <a:rPr lang="en-US" sz="2400" dirty="0" smtClean="0"/>
              <a:t>L</a:t>
            </a:r>
            <a:r>
              <a:rPr lang="fr-FR" sz="2400" dirty="0" err="1" smtClean="0"/>
              <a:t>ancé</a:t>
            </a:r>
            <a:r>
              <a:rPr lang="fr-FR" sz="2400" dirty="0" smtClean="0"/>
              <a:t> </a:t>
            </a:r>
            <a:r>
              <a:rPr lang="fr-FR" sz="2400" dirty="0"/>
              <a:t>lors de la 20e Conférence internationale sur le SIDA (IAC) à Melbourne, en Australie, le nouveau site donne accès à des outils et des ressources pour la construction et le renforcement des systèmes communautaires, offre un portail qui fournit des orientations communautaires sur le nouveau modèle de financement du Fonds mondial et les sujets liés à la mise en œuvre des programmes, et crée une base de données pour le soutien technique communautaire dans la riposte à l’épidémie du VIH.  </a:t>
            </a:r>
            <a:endParaRPr lang="fr-FR" sz="2400" dirty="0" smtClean="0"/>
          </a:p>
        </p:txBody>
      </p:sp>
    </p:spTree>
    <p:extLst>
      <p:ext uri="{BB962C8B-B14F-4D97-AF65-F5344CB8AC3E}">
        <p14:creationId xmlns:p14="http://schemas.microsoft.com/office/powerpoint/2010/main" xmlns="" val="948021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663"/>
            <a:ext cx="8229600" cy="1143000"/>
          </a:xfrm>
        </p:spPr>
        <p:txBody>
          <a:bodyPr/>
          <a:lstStyle/>
          <a:p>
            <a:r>
              <a:rPr lang="en-US" dirty="0" err="1" smtClean="0"/>
              <a:t>www.clac.cab</a:t>
            </a:r>
            <a:endParaRPr lang="en-US" dirty="0"/>
          </a:p>
        </p:txBody>
      </p:sp>
      <p:sp>
        <p:nvSpPr>
          <p:cNvPr id="3" name="Content Placeholder 2"/>
          <p:cNvSpPr>
            <a:spLocks noGrp="1"/>
          </p:cNvSpPr>
          <p:nvPr>
            <p:ph idx="1"/>
          </p:nvPr>
        </p:nvSpPr>
        <p:spPr>
          <a:xfrm>
            <a:off x="457200" y="1138212"/>
            <a:ext cx="8229600" cy="901301"/>
          </a:xfrm>
        </p:spPr>
        <p:txBody>
          <a:bodyPr>
            <a:noAutofit/>
          </a:bodyPr>
          <a:lstStyle/>
          <a:p>
            <a:pPr marL="0" indent="0">
              <a:buNone/>
            </a:pPr>
            <a:endParaRPr lang="fr-FR" sz="2400" dirty="0" smtClean="0"/>
          </a:p>
          <a:p>
            <a:r>
              <a:rPr lang="fr-FR" sz="2400" dirty="0" smtClean="0"/>
              <a:t>Le </a:t>
            </a:r>
            <a:r>
              <a:rPr lang="fr-FR" sz="2400" dirty="0"/>
              <a:t>site Web du CLAC facilite le réseautage entres les principales parties prenantes, consultants et experts et donne accès à des ressources telles que des rapports écrits et outils de formation. Il inclue la connexion des bénéficiaires à des outils et des ressources qui construisent et renforcent les systèmes communautaires en mettant l’accent sur la capacité organisationnelle et technique. </a:t>
            </a:r>
            <a:endParaRPr lang="fr-FR" sz="2400" dirty="0" smtClean="0"/>
          </a:p>
          <a:p>
            <a:r>
              <a:rPr lang="fr-FR" sz="2400" dirty="0"/>
              <a:t>Le site sert également de portail afin de permettre aux communautés d’accéder à un soutien technique direct fourni par les sept organisations créatrices et leurs alliés. </a:t>
            </a:r>
          </a:p>
          <a:p>
            <a:endParaRPr lang="fr-FR" sz="2400" dirty="0"/>
          </a:p>
        </p:txBody>
      </p:sp>
    </p:spTree>
    <p:extLst>
      <p:ext uri="{BB962C8B-B14F-4D97-AF65-F5344CB8AC3E}">
        <p14:creationId xmlns:p14="http://schemas.microsoft.com/office/powerpoint/2010/main" xmlns="" val="968023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Challenges </a:t>
            </a:r>
            <a:endParaRPr lang="en-US" dirty="0"/>
          </a:p>
        </p:txBody>
      </p:sp>
      <p:sp>
        <p:nvSpPr>
          <p:cNvPr id="3" name="Content Placeholder 2"/>
          <p:cNvSpPr>
            <a:spLocks noGrp="1"/>
          </p:cNvSpPr>
          <p:nvPr>
            <p:ph idx="1"/>
          </p:nvPr>
        </p:nvSpPr>
        <p:spPr/>
        <p:txBody>
          <a:bodyPr>
            <a:normAutofit fontScale="77500" lnSpcReduction="20000"/>
          </a:bodyPr>
          <a:lstStyle/>
          <a:p>
            <a:r>
              <a:rPr lang="fr-FR" dirty="0"/>
              <a:t>Difficulté à atteindre certains de </a:t>
            </a:r>
            <a:r>
              <a:rPr lang="fr-FR" dirty="0" smtClean="0"/>
              <a:t>nos </a:t>
            </a:r>
            <a:r>
              <a:rPr lang="fr-FR" dirty="0"/>
              <a:t>communauté KAP </a:t>
            </a:r>
            <a:r>
              <a:rPr lang="fr-FR" dirty="0" smtClean="0"/>
              <a:t>(ex : transgenres</a:t>
            </a:r>
            <a:r>
              <a:rPr lang="fr-FR" dirty="0"/>
              <a:t>) </a:t>
            </a:r>
            <a:r>
              <a:rPr lang="fr-FR" dirty="0" smtClean="0"/>
              <a:t>ou à avoir certaines données épidémiologiques et comportementale(PUD)</a:t>
            </a:r>
            <a:endParaRPr lang="fr-FR" dirty="0"/>
          </a:p>
          <a:p>
            <a:r>
              <a:rPr lang="fr-FR" dirty="0"/>
              <a:t>Besoins différents dans différents concepts </a:t>
            </a:r>
            <a:r>
              <a:rPr lang="fr-FR" dirty="0" smtClean="0"/>
              <a:t>et différents pays (restructuration du CCM versus développement </a:t>
            </a:r>
            <a:r>
              <a:rPr lang="fr-FR" dirty="0"/>
              <a:t>de la note </a:t>
            </a:r>
            <a:r>
              <a:rPr lang="fr-FR" dirty="0" smtClean="0"/>
              <a:t>conceptuelle, versus besoin de conseils pour la </a:t>
            </a:r>
            <a:r>
              <a:rPr lang="fr-FR" dirty="0"/>
              <a:t>mise en œuvre du programme, </a:t>
            </a:r>
            <a:r>
              <a:rPr lang="fr-FR" dirty="0" err="1"/>
              <a:t>etc</a:t>
            </a:r>
            <a:r>
              <a:rPr lang="fr-FR" dirty="0"/>
              <a:t> ...) </a:t>
            </a:r>
          </a:p>
          <a:p>
            <a:r>
              <a:rPr lang="fr-FR" dirty="0"/>
              <a:t>Rapidité </a:t>
            </a:r>
            <a:r>
              <a:rPr lang="fr-FR" dirty="0" smtClean="0"/>
              <a:t>du </a:t>
            </a:r>
            <a:r>
              <a:rPr lang="fr-FR" dirty="0"/>
              <a:t>processus et courts délais </a:t>
            </a:r>
          </a:p>
          <a:p>
            <a:r>
              <a:rPr lang="fr-FR" dirty="0" smtClean="0"/>
              <a:t>Absence d’outils </a:t>
            </a:r>
            <a:r>
              <a:rPr lang="fr-FR" dirty="0" err="1" smtClean="0"/>
              <a:t>specifiques</a:t>
            </a:r>
            <a:r>
              <a:rPr lang="fr-FR" dirty="0" smtClean="0"/>
              <a:t> pour </a:t>
            </a:r>
            <a:r>
              <a:rPr lang="fr-FR" dirty="0"/>
              <a:t>les communautés et l'engagement </a:t>
            </a:r>
            <a:r>
              <a:rPr lang="fr-FR" dirty="0" smtClean="0"/>
              <a:t>du FM, </a:t>
            </a:r>
            <a:r>
              <a:rPr lang="fr-FR" dirty="0"/>
              <a:t>dans toutes les langues </a:t>
            </a:r>
            <a:r>
              <a:rPr lang="fr-FR" dirty="0" smtClean="0"/>
              <a:t>(modules </a:t>
            </a:r>
            <a:r>
              <a:rPr lang="fr-FR" dirty="0"/>
              <a:t>de formation de la note </a:t>
            </a:r>
            <a:r>
              <a:rPr lang="fr-FR" dirty="0" smtClean="0"/>
              <a:t>conceptuelle, etc..)</a:t>
            </a:r>
            <a:endParaRPr lang="fr-FR" dirty="0"/>
          </a:p>
          <a:p>
            <a:pPr marL="0" indent="0">
              <a:buNone/>
            </a:pPr>
            <a:endParaRPr lang="en-US" dirty="0" smtClean="0"/>
          </a:p>
          <a:p>
            <a:endParaRPr lang="en-US" dirty="0" smtClean="0"/>
          </a:p>
        </p:txBody>
      </p:sp>
    </p:spTree>
    <p:extLst>
      <p:ext uri="{BB962C8B-B14F-4D97-AF65-F5344CB8AC3E}">
        <p14:creationId xmlns:p14="http://schemas.microsoft.com/office/powerpoint/2010/main" xmlns="" val="237611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Challenges </a:t>
            </a:r>
            <a:endParaRPr lang="en-US" dirty="0"/>
          </a:p>
        </p:txBody>
      </p:sp>
      <p:sp>
        <p:nvSpPr>
          <p:cNvPr id="3" name="Content Placeholder 2"/>
          <p:cNvSpPr>
            <a:spLocks noGrp="1"/>
          </p:cNvSpPr>
          <p:nvPr>
            <p:ph idx="1"/>
          </p:nvPr>
        </p:nvSpPr>
        <p:spPr/>
        <p:txBody>
          <a:bodyPr>
            <a:normAutofit fontScale="85000" lnSpcReduction="10000"/>
          </a:bodyPr>
          <a:lstStyle/>
          <a:p>
            <a:r>
              <a:rPr lang="fr-FR" dirty="0" smtClean="0"/>
              <a:t>Augmentation des demandes </a:t>
            </a:r>
            <a:r>
              <a:rPr lang="fr-FR" dirty="0"/>
              <a:t>pour des besoins techniques </a:t>
            </a:r>
            <a:r>
              <a:rPr lang="fr-FR" dirty="0" smtClean="0"/>
              <a:t>divers, </a:t>
            </a:r>
            <a:r>
              <a:rPr lang="fr-FR" dirty="0"/>
              <a:t>à la fois par les équipes </a:t>
            </a:r>
            <a:r>
              <a:rPr lang="fr-FR" dirty="0" smtClean="0"/>
              <a:t>pays du FM, </a:t>
            </a:r>
            <a:r>
              <a:rPr lang="fr-FR" dirty="0"/>
              <a:t>et dans le pays </a:t>
            </a:r>
            <a:r>
              <a:rPr lang="fr-FR" dirty="0" smtClean="0"/>
              <a:t>partenaires. Sommes</a:t>
            </a:r>
            <a:r>
              <a:rPr lang="fr-FR" dirty="0"/>
              <a:t>-nous en mesure de répondre à tous ces besoins? (révision de la </a:t>
            </a:r>
            <a:r>
              <a:rPr lang="fr-FR" dirty="0" smtClean="0"/>
              <a:t>note conceptuelle,  </a:t>
            </a:r>
            <a:r>
              <a:rPr lang="fr-FR" dirty="0"/>
              <a:t>budgétisation et </a:t>
            </a:r>
            <a:r>
              <a:rPr lang="fr-FR" dirty="0" smtClean="0"/>
              <a:t> </a:t>
            </a:r>
            <a:r>
              <a:rPr lang="fr-FR" dirty="0"/>
              <a:t>programmation, </a:t>
            </a:r>
            <a:r>
              <a:rPr lang="fr-FR" dirty="0" smtClean="0"/>
              <a:t>mise en œuvre) </a:t>
            </a:r>
            <a:endParaRPr lang="fr-FR" dirty="0"/>
          </a:p>
          <a:p>
            <a:r>
              <a:rPr lang="fr-FR" dirty="0" smtClean="0"/>
              <a:t>Manque de </a:t>
            </a:r>
            <a:r>
              <a:rPr lang="fr-FR" dirty="0"/>
              <a:t>coordination avec les autres partenaires techniques </a:t>
            </a:r>
          </a:p>
          <a:p>
            <a:r>
              <a:rPr lang="fr-FR" dirty="0"/>
              <a:t>Manque de </a:t>
            </a:r>
            <a:r>
              <a:rPr lang="fr-FR" dirty="0" smtClean="0"/>
              <a:t>connaissance générale autour </a:t>
            </a:r>
            <a:r>
              <a:rPr lang="fr-FR" dirty="0"/>
              <a:t>de la NFM et </a:t>
            </a:r>
            <a:r>
              <a:rPr lang="fr-FR" dirty="0" smtClean="0"/>
              <a:t> </a:t>
            </a:r>
            <a:r>
              <a:rPr lang="fr-FR" dirty="0"/>
              <a:t>difficulté à répondre à certaines questions soulevées par nos </a:t>
            </a:r>
            <a:r>
              <a:rPr lang="fr-FR" dirty="0" smtClean="0"/>
              <a:t>communautés</a:t>
            </a:r>
            <a:endParaRPr lang="en-US" dirty="0"/>
          </a:p>
        </p:txBody>
      </p:sp>
    </p:spTree>
    <p:extLst>
      <p:ext uri="{BB962C8B-B14F-4D97-AF65-F5344CB8AC3E}">
        <p14:creationId xmlns:p14="http://schemas.microsoft.com/office/powerpoint/2010/main" xmlns="" val="3668697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Challenges</a:t>
            </a:r>
            <a:endParaRPr lang="en-US" dirty="0"/>
          </a:p>
        </p:txBody>
      </p:sp>
      <p:sp>
        <p:nvSpPr>
          <p:cNvPr id="3" name="Content Placeholder 2"/>
          <p:cNvSpPr>
            <a:spLocks noGrp="1"/>
          </p:cNvSpPr>
          <p:nvPr>
            <p:ph idx="1"/>
          </p:nvPr>
        </p:nvSpPr>
        <p:spPr/>
        <p:txBody>
          <a:bodyPr>
            <a:normAutofit fontScale="92500" lnSpcReduction="20000"/>
          </a:bodyPr>
          <a:lstStyle/>
          <a:p>
            <a:r>
              <a:rPr lang="fr-FR" dirty="0" smtClean="0"/>
              <a:t>Nécessité </a:t>
            </a:r>
            <a:r>
              <a:rPr lang="fr-FR" dirty="0"/>
              <a:t>d'avoir notre propre base de données de consultants </a:t>
            </a:r>
            <a:r>
              <a:rPr lang="fr-FR" dirty="0" smtClean="0"/>
              <a:t>experts communautaires</a:t>
            </a:r>
            <a:r>
              <a:rPr lang="fr-FR" dirty="0"/>
              <a:t>, formés, équipés et financés </a:t>
            </a:r>
          </a:p>
          <a:p>
            <a:r>
              <a:rPr lang="fr-FR" dirty="0"/>
              <a:t>Que voulons-nous vraiment atteindre </a:t>
            </a:r>
            <a:r>
              <a:rPr lang="fr-FR" dirty="0" smtClean="0"/>
              <a:t>et comment </a:t>
            </a:r>
            <a:r>
              <a:rPr lang="fr-FR" dirty="0"/>
              <a:t>voulons être perçus</a:t>
            </a:r>
            <a:r>
              <a:rPr lang="fr-FR" dirty="0" smtClean="0"/>
              <a:t>? Fournisseur d’assistance technique, plaideur, rôle de médiateur </a:t>
            </a:r>
            <a:r>
              <a:rPr lang="fr-FR" dirty="0"/>
              <a:t>technique? </a:t>
            </a:r>
          </a:p>
          <a:p>
            <a:r>
              <a:rPr lang="fr-FR" dirty="0" smtClean="0"/>
              <a:t>RSC, stratégies auprès des </a:t>
            </a:r>
            <a:r>
              <a:rPr lang="fr-FR" dirty="0"/>
              <a:t>populations </a:t>
            </a:r>
            <a:r>
              <a:rPr lang="fr-FR" dirty="0" smtClean="0"/>
              <a:t>clés, </a:t>
            </a:r>
            <a:r>
              <a:rPr lang="fr-FR" dirty="0" err="1" smtClean="0"/>
              <a:t>etc</a:t>
            </a:r>
            <a:r>
              <a:rPr lang="en-US" dirty="0" smtClean="0"/>
              <a:t>… et </a:t>
            </a:r>
            <a:r>
              <a:rPr lang="en-US" dirty="0" err="1" smtClean="0"/>
              <a:t>outils</a:t>
            </a:r>
            <a:r>
              <a:rPr lang="en-US" dirty="0" smtClean="0"/>
              <a:t> ne </a:t>
            </a:r>
            <a:r>
              <a:rPr lang="en-US" dirty="0" err="1" smtClean="0"/>
              <a:t>sont</a:t>
            </a:r>
            <a:r>
              <a:rPr lang="en-US" dirty="0" smtClean="0"/>
              <a:t> pas encore </a:t>
            </a:r>
            <a:r>
              <a:rPr lang="en-US" dirty="0" err="1" smtClean="0"/>
              <a:t>suffisamment</a:t>
            </a:r>
            <a:r>
              <a:rPr lang="en-US" dirty="0" smtClean="0"/>
              <a:t> </a:t>
            </a:r>
            <a:r>
              <a:rPr lang="en-US" dirty="0" err="1" smtClean="0"/>
              <a:t>développées</a:t>
            </a:r>
            <a:r>
              <a:rPr lang="en-US" dirty="0" smtClean="0"/>
              <a:t> : consultants sous </a:t>
            </a:r>
            <a:r>
              <a:rPr lang="en-US" dirty="0" err="1" smtClean="0"/>
              <a:t>équipés</a:t>
            </a:r>
            <a:r>
              <a:rPr lang="en-US" dirty="0" smtClean="0"/>
              <a:t> </a:t>
            </a:r>
            <a:r>
              <a:rPr lang="en-US" dirty="0" err="1" smtClean="0"/>
              <a:t>sur</a:t>
            </a:r>
            <a:r>
              <a:rPr lang="en-US" dirty="0" smtClean="0"/>
              <a:t> </a:t>
            </a:r>
            <a:r>
              <a:rPr lang="en-US" dirty="0" err="1" smtClean="0"/>
              <a:t>ces</a:t>
            </a:r>
            <a:r>
              <a:rPr lang="en-US" dirty="0" smtClean="0"/>
              <a:t> questions</a:t>
            </a:r>
            <a:endParaRPr lang="en-US" dirty="0"/>
          </a:p>
        </p:txBody>
      </p:sp>
    </p:spTree>
    <p:extLst>
      <p:ext uri="{BB962C8B-B14F-4D97-AF65-F5344CB8AC3E}">
        <p14:creationId xmlns:p14="http://schemas.microsoft.com/office/powerpoint/2010/main" xmlns="" val="335489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sp>
        <p:nvSpPr>
          <p:cNvPr id="3" name="Espace réservé du contenu 2"/>
          <p:cNvSpPr>
            <a:spLocks noGrp="1"/>
          </p:cNvSpPr>
          <p:nvPr>
            <p:ph sz="quarter" idx="1"/>
          </p:nvPr>
        </p:nvSpPr>
        <p:spPr/>
        <p:txBody>
          <a:bodyPr>
            <a:normAutofit fontScale="70000" lnSpcReduction="20000"/>
          </a:bodyPr>
          <a:lstStyle/>
          <a:p>
            <a:r>
              <a:rPr lang="fr-FR" dirty="0" smtClean="0"/>
              <a:t>Représentativité des populations clés au niveau du CCM Cameroun: Election des nouveaux représentants de la société civile y compris des populations clés coordonnée par l’ONUSIDA (Octobre 2013)</a:t>
            </a:r>
          </a:p>
          <a:p>
            <a:r>
              <a:rPr lang="fr-FR" dirty="0" smtClean="0"/>
              <a:t>Familiarisation avec le NMF qui accorde une place importante au dialogue qui a lieu au sein du pays et donne ainsi une opportunité aux cibles prioritaires de se positionner pour la prise en compte de leurs besoins</a:t>
            </a:r>
          </a:p>
          <a:p>
            <a:r>
              <a:rPr lang="fr-FR" dirty="0" smtClean="0"/>
              <a:t>Insuffisances du volet communautaire du programme R-10 VIH en cours (au niveau de la prise en compte du RSC et des DH)</a:t>
            </a:r>
          </a:p>
          <a:p>
            <a:r>
              <a:rPr lang="fr-FR" dirty="0" smtClean="0"/>
              <a:t>Identification des différents partenaires techniques pouvant soutenir la pleine participation des populations clés dans le dialogue pays avec l’appui du PFM : GIZ-Back UP, ONUSIDA, l’Initiative 5%</a:t>
            </a:r>
          </a:p>
        </p:txBody>
      </p:sp>
    </p:spTree>
    <p:extLst>
      <p:ext uri="{BB962C8B-B14F-4D97-AF65-F5344CB8AC3E}">
        <p14:creationId xmlns:p14="http://schemas.microsoft.com/office/powerpoint/2010/main" xmlns="" val="4090705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S</a:t>
            </a:r>
            <a:r>
              <a:rPr lang="fr-FR" dirty="0" err="1" smtClean="0"/>
              <a:t>uccès</a:t>
            </a:r>
            <a:r>
              <a:rPr lang="fr-FR" dirty="0" smtClean="0"/>
              <a:t> </a:t>
            </a:r>
            <a:r>
              <a:rPr lang="fr-FR" dirty="0"/>
              <a:t/>
            </a:r>
            <a:br>
              <a:rPr lang="fr-FR" dirty="0"/>
            </a:br>
            <a:endParaRPr lang="en-US" dirty="0"/>
          </a:p>
        </p:txBody>
      </p:sp>
      <p:sp>
        <p:nvSpPr>
          <p:cNvPr id="3" name="Content Placeholder 2"/>
          <p:cNvSpPr>
            <a:spLocks noGrp="1"/>
          </p:cNvSpPr>
          <p:nvPr>
            <p:ph idx="1"/>
          </p:nvPr>
        </p:nvSpPr>
        <p:spPr/>
        <p:txBody>
          <a:bodyPr>
            <a:normAutofit fontScale="77500" lnSpcReduction="20000"/>
          </a:bodyPr>
          <a:lstStyle/>
          <a:p>
            <a:r>
              <a:rPr lang="fr-FR" dirty="0"/>
              <a:t>Coordination efficace avec quelques autres </a:t>
            </a:r>
            <a:r>
              <a:rPr lang="fr-FR" dirty="0" smtClean="0"/>
              <a:t>organismes (ex: </a:t>
            </a:r>
            <a:r>
              <a:rPr lang="fr-FR" dirty="0" err="1" smtClean="0"/>
              <a:t>Onusida</a:t>
            </a:r>
            <a:r>
              <a:rPr lang="fr-FR" dirty="0" smtClean="0"/>
              <a:t> pays), </a:t>
            </a:r>
            <a:r>
              <a:rPr lang="fr-FR" dirty="0"/>
              <a:t>mais processus ad hoc: nécessité </a:t>
            </a:r>
            <a:r>
              <a:rPr lang="fr-FR" dirty="0" smtClean="0"/>
              <a:t>d'une plateforme d’harmonisation</a:t>
            </a:r>
            <a:endParaRPr lang="fr-FR" dirty="0"/>
          </a:p>
          <a:p>
            <a:r>
              <a:rPr lang="fr-FR" dirty="0"/>
              <a:t>R</a:t>
            </a:r>
            <a:r>
              <a:rPr lang="fr-FR" dirty="0" smtClean="0"/>
              <a:t>éactivité et </a:t>
            </a:r>
            <a:r>
              <a:rPr lang="fr-FR" dirty="0"/>
              <a:t>l'ouverture des équipes de pays </a:t>
            </a:r>
            <a:r>
              <a:rPr lang="fr-FR" dirty="0" smtClean="0"/>
              <a:t>du </a:t>
            </a:r>
            <a:r>
              <a:rPr lang="fr-FR" dirty="0"/>
              <a:t>GF </a:t>
            </a:r>
          </a:p>
          <a:p>
            <a:r>
              <a:rPr lang="fr-FR" dirty="0"/>
              <a:t>Possibilité </a:t>
            </a:r>
            <a:r>
              <a:rPr lang="fr-FR" dirty="0" smtClean="0"/>
              <a:t>de </a:t>
            </a:r>
            <a:r>
              <a:rPr lang="fr-FR" dirty="0" err="1" smtClean="0"/>
              <a:t>co</a:t>
            </a:r>
            <a:r>
              <a:rPr lang="fr-FR" dirty="0" smtClean="0"/>
              <a:t> </a:t>
            </a:r>
            <a:r>
              <a:rPr lang="fr-FR" dirty="0"/>
              <a:t>financement </a:t>
            </a:r>
            <a:r>
              <a:rPr lang="fr-FR" dirty="0" smtClean="0"/>
              <a:t>d’activités avec </a:t>
            </a:r>
            <a:r>
              <a:rPr lang="fr-FR" dirty="0"/>
              <a:t>certains de nos autres bailleurs de </a:t>
            </a:r>
            <a:r>
              <a:rPr lang="fr-FR" dirty="0" smtClean="0"/>
              <a:t>fonds</a:t>
            </a:r>
            <a:endParaRPr lang="fr-FR" dirty="0"/>
          </a:p>
          <a:p>
            <a:r>
              <a:rPr lang="fr-FR" dirty="0" smtClean="0"/>
              <a:t>Pro </a:t>
            </a:r>
            <a:r>
              <a:rPr lang="fr-FR" dirty="0"/>
              <a:t>activité </a:t>
            </a:r>
            <a:r>
              <a:rPr lang="fr-FR" dirty="0" smtClean="0"/>
              <a:t>du CLAC</a:t>
            </a:r>
            <a:r>
              <a:rPr lang="fr-FR" dirty="0"/>
              <a:t>: </a:t>
            </a:r>
            <a:r>
              <a:rPr lang="fr-FR" dirty="0" smtClean="0"/>
              <a:t>interventions </a:t>
            </a:r>
            <a:r>
              <a:rPr lang="fr-FR" dirty="0"/>
              <a:t>rapides </a:t>
            </a:r>
            <a:r>
              <a:rPr lang="fr-FR" dirty="0" smtClean="0"/>
              <a:t>et qui répondent aux besoins identifies par communautés</a:t>
            </a:r>
            <a:endParaRPr lang="fr-FR" dirty="0"/>
          </a:p>
          <a:p>
            <a:r>
              <a:rPr lang="fr-FR" dirty="0"/>
              <a:t>Valeur ajoutée </a:t>
            </a:r>
            <a:r>
              <a:rPr lang="fr-FR" dirty="0" smtClean="0"/>
              <a:t>de l’approche</a:t>
            </a:r>
            <a:r>
              <a:rPr lang="fr-FR" dirty="0"/>
              <a:t>: </a:t>
            </a:r>
            <a:r>
              <a:rPr lang="fr-FR" dirty="0" smtClean="0"/>
              <a:t> </a:t>
            </a:r>
            <a:r>
              <a:rPr lang="fr-FR" dirty="0"/>
              <a:t>solidarité au sein des communautés </a:t>
            </a:r>
            <a:r>
              <a:rPr lang="fr-FR" dirty="0" err="1" smtClean="0"/>
              <a:t>Marps</a:t>
            </a:r>
            <a:r>
              <a:rPr lang="fr-FR" dirty="0" smtClean="0"/>
              <a:t> </a:t>
            </a:r>
            <a:r>
              <a:rPr lang="fr-FR" dirty="0"/>
              <a:t>au niveau des </a:t>
            </a:r>
            <a:r>
              <a:rPr lang="fr-FR" dirty="0" smtClean="0"/>
              <a:t>pays</a:t>
            </a:r>
            <a:endParaRPr lang="fr-FR" dirty="0"/>
          </a:p>
          <a:p>
            <a:r>
              <a:rPr lang="fr-FR" dirty="0"/>
              <a:t>Diversité de nos partenaires </a:t>
            </a:r>
            <a:r>
              <a:rPr lang="fr-FR" dirty="0" smtClean="0"/>
              <a:t>au niveau </a:t>
            </a:r>
            <a:r>
              <a:rPr lang="fr-FR" dirty="0"/>
              <a:t>international, régional et local</a:t>
            </a:r>
          </a:p>
          <a:p>
            <a:endParaRPr lang="en-US" dirty="0" smtClean="0"/>
          </a:p>
          <a:p>
            <a:endParaRPr lang="en-US" dirty="0"/>
          </a:p>
        </p:txBody>
      </p:sp>
    </p:spTree>
    <p:extLst>
      <p:ext uri="{BB962C8B-B14F-4D97-AF65-F5344CB8AC3E}">
        <p14:creationId xmlns:p14="http://schemas.microsoft.com/office/powerpoint/2010/main" xmlns="" val="3030883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Recommandations</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Recommendation </a:t>
            </a:r>
            <a:r>
              <a:rPr lang="en-US" b="1" dirty="0"/>
              <a:t>1: </a:t>
            </a:r>
            <a:r>
              <a:rPr lang="en-US" b="1" i="1" dirty="0" err="1" smtClean="0"/>
              <a:t>Fournir</a:t>
            </a:r>
            <a:r>
              <a:rPr lang="en-US" b="1" i="1" dirty="0" smtClean="0"/>
              <a:t> un </a:t>
            </a:r>
            <a:r>
              <a:rPr lang="fr-FR" b="1" i="1" dirty="0"/>
              <a:t>s</a:t>
            </a:r>
            <a:r>
              <a:rPr lang="fr-FR" b="1" i="1" dirty="0" smtClean="0"/>
              <a:t>outien </a:t>
            </a:r>
            <a:r>
              <a:rPr lang="fr-FR" b="1" i="1" dirty="0"/>
              <a:t>technique </a:t>
            </a:r>
            <a:r>
              <a:rPr lang="fr-FR" b="1" i="1" dirty="0" smtClean="0"/>
              <a:t>avec </a:t>
            </a:r>
            <a:r>
              <a:rPr lang="fr-FR" b="1" i="1" dirty="0"/>
              <a:t>une perspective à long terme </a:t>
            </a:r>
            <a:r>
              <a:rPr lang="fr-FR" b="1" i="1" dirty="0" smtClean="0"/>
              <a:t>allant jusqu'à </a:t>
            </a:r>
            <a:r>
              <a:rPr lang="fr-FR" b="1" i="1" dirty="0"/>
              <a:t>la fin du processus </a:t>
            </a:r>
            <a:r>
              <a:rPr lang="fr-FR" b="1" i="1" dirty="0" smtClean="0"/>
              <a:t>du </a:t>
            </a:r>
            <a:r>
              <a:rPr lang="fr-FR" b="1" i="1" dirty="0"/>
              <a:t>dialogue avec les pays et </a:t>
            </a:r>
            <a:r>
              <a:rPr lang="fr-FR" b="1" i="1" dirty="0" smtClean="0"/>
              <a:t>la </a:t>
            </a:r>
            <a:r>
              <a:rPr lang="fr-FR" b="1" i="1" dirty="0"/>
              <a:t>la mise en œuvre </a:t>
            </a:r>
            <a:r>
              <a:rPr lang="fr-FR" b="1" i="1" dirty="0" smtClean="0"/>
              <a:t>des activités</a:t>
            </a:r>
          </a:p>
          <a:p>
            <a:r>
              <a:rPr lang="en-US" b="1" dirty="0" smtClean="0"/>
              <a:t>Recommendation </a:t>
            </a:r>
            <a:r>
              <a:rPr lang="en-US" b="1" dirty="0"/>
              <a:t>2:  </a:t>
            </a:r>
            <a:r>
              <a:rPr lang="fr-FR" b="1" i="1" dirty="0"/>
              <a:t>Reconnaître les répercussions sur les ressources budgétaires et humaines résultant de la prolongation des délais et retard de date de soumission </a:t>
            </a:r>
            <a:r>
              <a:rPr lang="fr-FR" b="1" i="1" dirty="0" smtClean="0"/>
              <a:t>de la note</a:t>
            </a:r>
            <a:endParaRPr lang="en-US" dirty="0"/>
          </a:p>
        </p:txBody>
      </p:sp>
    </p:spTree>
    <p:extLst>
      <p:ext uri="{BB962C8B-B14F-4D97-AF65-F5344CB8AC3E}">
        <p14:creationId xmlns:p14="http://schemas.microsoft.com/office/powerpoint/2010/main" xmlns="" val="975273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Recommandations</a:t>
            </a:r>
            <a:endParaRPr lang="en-US" dirty="0"/>
          </a:p>
        </p:txBody>
      </p:sp>
      <p:sp>
        <p:nvSpPr>
          <p:cNvPr id="3" name="Content Placeholder 2"/>
          <p:cNvSpPr>
            <a:spLocks noGrp="1"/>
          </p:cNvSpPr>
          <p:nvPr>
            <p:ph idx="1"/>
          </p:nvPr>
        </p:nvSpPr>
        <p:spPr/>
        <p:txBody>
          <a:bodyPr>
            <a:normAutofit/>
          </a:bodyPr>
          <a:lstStyle/>
          <a:p>
            <a:r>
              <a:rPr lang="en-US" b="1" dirty="0"/>
              <a:t>Recommendation 3: </a:t>
            </a:r>
            <a:r>
              <a:rPr lang="fr-FR" b="1" i="1" dirty="0" smtClean="0"/>
              <a:t>Ne pas faire uniquement du support </a:t>
            </a:r>
            <a:r>
              <a:rPr lang="fr-FR" b="1" i="1" dirty="0"/>
              <a:t>technique </a:t>
            </a:r>
            <a:r>
              <a:rPr lang="fr-FR" b="1" i="1" dirty="0" smtClean="0"/>
              <a:t>ponctuel  sans un suivi – intégrer l’assistance dans un programme a court, moye et long terme - et favoriser </a:t>
            </a:r>
            <a:r>
              <a:rPr lang="fr-FR" b="1" i="1" dirty="0"/>
              <a:t>l'engagement d'un seul fournisseur de support technique tout au long du </a:t>
            </a:r>
            <a:r>
              <a:rPr lang="nl-BE" b="1" i="1" dirty="0" smtClean="0"/>
              <a:t>processus</a:t>
            </a:r>
            <a:endParaRPr lang="en-US" dirty="0"/>
          </a:p>
        </p:txBody>
      </p:sp>
    </p:spTree>
    <p:extLst>
      <p:ext uri="{BB962C8B-B14F-4D97-AF65-F5344CB8AC3E}">
        <p14:creationId xmlns:p14="http://schemas.microsoft.com/office/powerpoint/2010/main" xmlns="" val="2829241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ecommandations</a:t>
            </a:r>
            <a:endParaRPr lang="en-US" dirty="0"/>
          </a:p>
        </p:txBody>
      </p:sp>
      <p:sp>
        <p:nvSpPr>
          <p:cNvPr id="3" name="Content Placeholder 2"/>
          <p:cNvSpPr>
            <a:spLocks noGrp="1"/>
          </p:cNvSpPr>
          <p:nvPr>
            <p:ph idx="1"/>
          </p:nvPr>
        </p:nvSpPr>
        <p:spPr/>
        <p:txBody>
          <a:bodyPr>
            <a:normAutofit lnSpcReduction="10000"/>
          </a:bodyPr>
          <a:lstStyle/>
          <a:p>
            <a:r>
              <a:rPr lang="en-US" b="1" dirty="0"/>
              <a:t>Recommendation 4: </a:t>
            </a:r>
            <a:r>
              <a:rPr lang="fr-FR" b="1" i="1" dirty="0"/>
              <a:t>Faciliter </a:t>
            </a:r>
            <a:r>
              <a:rPr lang="fr-FR" b="1" i="1" dirty="0" smtClean="0"/>
              <a:t>l'engagement, harmonisation et </a:t>
            </a:r>
            <a:r>
              <a:rPr lang="fr-FR" b="1" i="1" dirty="0"/>
              <a:t>le partage de l'information / échanges entre les </a:t>
            </a:r>
            <a:r>
              <a:rPr lang="fr-FR" b="1" i="1" dirty="0" smtClean="0"/>
              <a:t>différents fournisseurs </a:t>
            </a:r>
            <a:r>
              <a:rPr lang="fr-FR" b="1" i="1" dirty="0"/>
              <a:t>d'assistance technique </a:t>
            </a:r>
            <a:r>
              <a:rPr lang="fr-FR" b="1" i="1" dirty="0" smtClean="0"/>
              <a:t>..</a:t>
            </a:r>
            <a:endParaRPr lang="fr-FR" b="1" i="1" dirty="0"/>
          </a:p>
          <a:p>
            <a:r>
              <a:rPr lang="fr-FR" b="1" i="1" dirty="0"/>
              <a:t>Recommandation 5: Fournir une formation </a:t>
            </a:r>
            <a:r>
              <a:rPr lang="fr-FR" b="1" i="1" dirty="0" smtClean="0"/>
              <a:t>suffisante sur les modules du NFM à l’attention des experts communautaires</a:t>
            </a:r>
            <a:endParaRPr lang="en-US" dirty="0"/>
          </a:p>
        </p:txBody>
      </p:sp>
    </p:spTree>
    <p:extLst>
      <p:ext uri="{BB962C8B-B14F-4D97-AF65-F5344CB8AC3E}">
        <p14:creationId xmlns:p14="http://schemas.microsoft.com/office/powerpoint/2010/main" xmlns="" val="3139949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Processus / Activités</a:t>
            </a:r>
            <a:br>
              <a:rPr lang="fr-FR" dirty="0" smtClean="0"/>
            </a:br>
            <a:endParaRPr lang="fr-FR" dirty="0"/>
          </a:p>
        </p:txBody>
      </p:sp>
      <p:sp>
        <p:nvSpPr>
          <p:cNvPr id="3" name="Espace réservé du contenu 2"/>
          <p:cNvSpPr>
            <a:spLocks noGrp="1"/>
          </p:cNvSpPr>
          <p:nvPr>
            <p:ph sz="quarter" idx="1"/>
          </p:nvPr>
        </p:nvSpPr>
        <p:spPr/>
        <p:txBody>
          <a:bodyPr>
            <a:normAutofit fontScale="92500" lnSpcReduction="20000"/>
          </a:bodyPr>
          <a:lstStyle/>
          <a:p>
            <a:pPr>
              <a:buFont typeface="Wingdings" pitchFamily="2" charset="2"/>
              <a:buChar char="Ø"/>
            </a:pPr>
            <a:r>
              <a:rPr lang="fr-FR" dirty="0" smtClean="0"/>
              <a:t>1</a:t>
            </a:r>
            <a:r>
              <a:rPr lang="fr-FR" baseline="30000" dirty="0" smtClean="0"/>
              <a:t>er</a:t>
            </a:r>
            <a:r>
              <a:rPr lang="fr-FR" dirty="0" smtClean="0"/>
              <a:t> point de vigilance: Ne pas attendre les échéances de soumission de la note conceptuelle avant d’entamer une procédure d’assistance technique (les procédures de demande d’assistance technique sont souvent longues)</a:t>
            </a:r>
          </a:p>
          <a:p>
            <a:pPr>
              <a:buFont typeface="Wingdings" pitchFamily="2" charset="2"/>
              <a:buChar char="Ø"/>
            </a:pPr>
            <a:r>
              <a:rPr lang="fr-FR" dirty="0" smtClean="0"/>
              <a:t>2</a:t>
            </a:r>
            <a:r>
              <a:rPr lang="fr-FR" baseline="30000" dirty="0" smtClean="0"/>
              <a:t>ème</a:t>
            </a:r>
            <a:r>
              <a:rPr lang="fr-FR" dirty="0" smtClean="0"/>
              <a:t> point de vigilance : restez constamment connectés au processus pays (le Cameroun a repoussé à 02 fois la date de soumission de sa note: Avril à Aout 2014, Aout à Octobre 2014)</a:t>
            </a:r>
          </a:p>
          <a:p>
            <a:pPr>
              <a:buNone/>
            </a:pPr>
            <a:endParaRPr lang="fr-FR" dirty="0"/>
          </a:p>
        </p:txBody>
      </p:sp>
    </p:spTree>
    <p:extLst>
      <p:ext uri="{BB962C8B-B14F-4D97-AF65-F5344CB8AC3E}">
        <p14:creationId xmlns:p14="http://schemas.microsoft.com/office/powerpoint/2010/main" xmlns="" val="1767465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11156"/>
          </a:xfrm>
        </p:spPr>
        <p:txBody>
          <a:bodyPr>
            <a:normAutofit fontScale="90000"/>
          </a:bodyPr>
          <a:lstStyle/>
          <a:p>
            <a:r>
              <a:rPr lang="fr-FR" dirty="0" smtClean="0"/>
              <a:t>Processus / Activités (1)</a:t>
            </a:r>
            <a:endParaRPr lang="fr-FR" dirty="0"/>
          </a:p>
        </p:txBody>
      </p:sp>
      <p:sp>
        <p:nvSpPr>
          <p:cNvPr id="3" name="Espace réservé du contenu 2"/>
          <p:cNvSpPr>
            <a:spLocks noGrp="1"/>
          </p:cNvSpPr>
          <p:nvPr>
            <p:ph sz="quarter" idx="1"/>
          </p:nvPr>
        </p:nvSpPr>
        <p:spPr>
          <a:xfrm>
            <a:off x="142844" y="857232"/>
            <a:ext cx="8572560" cy="6000768"/>
          </a:xfrm>
        </p:spPr>
        <p:txBody>
          <a:bodyPr>
            <a:normAutofit fontScale="55000" lnSpcReduction="20000"/>
          </a:bodyPr>
          <a:lstStyle/>
          <a:p>
            <a:pPr>
              <a:buNone/>
            </a:pPr>
            <a:r>
              <a:rPr lang="fr-FR" sz="3200" b="1" dirty="0" smtClean="0"/>
              <a:t>1) Identification des besoins des populations clés : l’appui de la </a:t>
            </a:r>
            <a:r>
              <a:rPr lang="fr-FR" sz="3200" b="1" dirty="0" err="1" smtClean="0"/>
              <a:t>German</a:t>
            </a:r>
            <a:r>
              <a:rPr lang="fr-FR" sz="3200" b="1" dirty="0" smtClean="0"/>
              <a:t> Back Up Initiative (Mars 2014)</a:t>
            </a:r>
          </a:p>
          <a:p>
            <a:pPr>
              <a:buNone/>
            </a:pPr>
            <a:r>
              <a:rPr lang="fr-FR" b="1" dirty="0" smtClean="0"/>
              <a:t>A- objectifs:</a:t>
            </a:r>
          </a:p>
          <a:p>
            <a:pPr lvl="0"/>
            <a:r>
              <a:rPr lang="fr-FR" dirty="0" smtClean="0"/>
              <a:t>Identifier des problèmes  rencontrés par les populations clés et proposer des mesures correctrices pouvant améliorer le cadre de performance des organisations dans le NMF</a:t>
            </a:r>
          </a:p>
          <a:p>
            <a:pPr lvl="0"/>
            <a:r>
              <a:rPr lang="fr-FR" dirty="0" smtClean="0"/>
              <a:t>Concevoir, valider et présenter un document stratégique issu des concertations avec les populations clés à l’ICN et  au comité de rédaction de la NC</a:t>
            </a:r>
          </a:p>
          <a:p>
            <a:pPr>
              <a:buNone/>
            </a:pPr>
            <a:r>
              <a:rPr lang="fr-FR" b="1" dirty="0" smtClean="0"/>
              <a:t>B- processus:</a:t>
            </a:r>
            <a:endParaRPr lang="fr-FR" dirty="0" smtClean="0"/>
          </a:p>
          <a:p>
            <a:pPr>
              <a:buFontTx/>
              <a:buChar char="-"/>
            </a:pPr>
            <a:r>
              <a:rPr lang="fr-FR" dirty="0" smtClean="0"/>
              <a:t>03 ateliers nationaux de concertations avec les organisations travaillant avec les populations clés (MSM/LGBT; TS; CM; UD; Jeunes) organisés</a:t>
            </a:r>
          </a:p>
          <a:p>
            <a:pPr>
              <a:buFontTx/>
              <a:buChar char="-"/>
            </a:pPr>
            <a:r>
              <a:rPr lang="fr-FR" dirty="0" smtClean="0"/>
              <a:t>01 atelier de validation des recommandations issues des concertations avec un groupe restreint issu de ces groupes organisé</a:t>
            </a:r>
          </a:p>
          <a:p>
            <a:pPr>
              <a:buFontTx/>
              <a:buChar char="-"/>
            </a:pPr>
            <a:r>
              <a:rPr lang="fr-FR" dirty="0" smtClean="0"/>
              <a:t>01 atelier de présentation des recommandations et de leur validation officielle organisé sous la </a:t>
            </a:r>
            <a:r>
              <a:rPr lang="fr-FR" dirty="0" err="1" smtClean="0"/>
              <a:t>co-présidence</a:t>
            </a:r>
            <a:r>
              <a:rPr lang="fr-FR" dirty="0" smtClean="0"/>
              <a:t> du CNLS et de l’ONUSIDA.</a:t>
            </a:r>
          </a:p>
          <a:p>
            <a:pPr>
              <a:buFontTx/>
              <a:buChar char="-"/>
            </a:pPr>
            <a:r>
              <a:rPr lang="fr-FR" dirty="0" smtClean="0"/>
              <a:t>La traduction dans les deux langes officielles, l’impression et  la diffusion du document  de plaidoyer pour le positionnement des </a:t>
            </a:r>
            <a:r>
              <a:rPr lang="fr-FR" dirty="0" err="1" smtClean="0"/>
              <a:t>MARPs</a:t>
            </a:r>
            <a:r>
              <a:rPr lang="fr-FR" dirty="0" smtClean="0"/>
              <a:t> dans les financements du FM au Cameroun</a:t>
            </a:r>
          </a:p>
          <a:p>
            <a:pPr>
              <a:buNone/>
            </a:pPr>
            <a:r>
              <a:rPr lang="fr-FR" b="1" dirty="0" smtClean="0"/>
              <a:t>C- Résultats:</a:t>
            </a:r>
          </a:p>
          <a:p>
            <a:pPr>
              <a:buFontTx/>
              <a:buChar char="-"/>
            </a:pPr>
            <a:r>
              <a:rPr lang="fr-FR" dirty="0" smtClean="0"/>
              <a:t>Au total, 59 </a:t>
            </a:r>
            <a:r>
              <a:rPr lang="fr-FR" dirty="0" err="1" smtClean="0"/>
              <a:t>OBCs</a:t>
            </a:r>
            <a:r>
              <a:rPr lang="fr-FR" dirty="0" smtClean="0"/>
              <a:t> (LGBT, CM, TS, UDI, Jeunes et adolescents) de tout le territoire national ont pris part aux consultations</a:t>
            </a:r>
          </a:p>
        </p:txBody>
      </p:sp>
    </p:spTree>
    <p:extLst>
      <p:ext uri="{BB962C8B-B14F-4D97-AF65-F5344CB8AC3E}">
        <p14:creationId xmlns:p14="http://schemas.microsoft.com/office/powerpoint/2010/main" xmlns="" val="2764923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82594"/>
          </a:xfrm>
        </p:spPr>
        <p:txBody>
          <a:bodyPr>
            <a:normAutofit fontScale="90000"/>
          </a:bodyPr>
          <a:lstStyle/>
          <a:p>
            <a:r>
              <a:rPr lang="fr-FR" dirty="0" smtClean="0"/>
              <a:t>Processus / Activités (2)</a:t>
            </a:r>
            <a:endParaRPr lang="fr-FR" dirty="0"/>
          </a:p>
        </p:txBody>
      </p:sp>
      <p:sp>
        <p:nvSpPr>
          <p:cNvPr id="3" name="Espace réservé du contenu 2"/>
          <p:cNvSpPr>
            <a:spLocks noGrp="1"/>
          </p:cNvSpPr>
          <p:nvPr>
            <p:ph sz="quarter" idx="1"/>
          </p:nvPr>
        </p:nvSpPr>
        <p:spPr>
          <a:xfrm>
            <a:off x="457200" y="1000108"/>
            <a:ext cx="8186766" cy="5473844"/>
          </a:xfrm>
        </p:spPr>
        <p:txBody>
          <a:bodyPr>
            <a:normAutofit fontScale="55000" lnSpcReduction="20000"/>
          </a:bodyPr>
          <a:lstStyle/>
          <a:p>
            <a:pPr>
              <a:buNone/>
            </a:pPr>
            <a:r>
              <a:rPr lang="fr-FR" b="1" dirty="0" smtClean="0"/>
              <a:t>2) La mise en place d’une Taskforce KAP-PVVIH pour veiller à la prise en compte effectives de leurs recommandations : L’appui du MSMGF et de GNP+ à travers le CLAC </a:t>
            </a:r>
            <a:r>
              <a:rPr lang="en-US" b="1" dirty="0" smtClean="0"/>
              <a:t>(Community Leadership and Action Collaborative ) </a:t>
            </a:r>
          </a:p>
          <a:p>
            <a:pPr marL="624078" indent="-514350">
              <a:buNone/>
            </a:pPr>
            <a:r>
              <a:rPr lang="fr-FR" b="1" dirty="0" smtClean="0"/>
              <a:t>a) Objectifs</a:t>
            </a:r>
          </a:p>
          <a:p>
            <a:pPr lvl="0"/>
            <a:r>
              <a:rPr lang="fr-FR" dirty="0" smtClean="0"/>
              <a:t>Coordonner les priorités des PVVIH, des populations carcérales, des réfugiés et des personnes vivant avec un handicap  à celles des populations clés </a:t>
            </a:r>
            <a:r>
              <a:rPr lang="fr-FR" dirty="0" smtClean="0">
                <a:solidFill>
                  <a:srgbClr val="FF0000"/>
                </a:solidFill>
              </a:rPr>
              <a:t>(Point de vigilance : ne pas travailler de façon isolée)</a:t>
            </a:r>
          </a:p>
          <a:p>
            <a:pPr lvl="0"/>
            <a:r>
              <a:rPr lang="fr-FR" dirty="0" smtClean="0"/>
              <a:t>Renforcer les capacités de la Taskforce</a:t>
            </a:r>
          </a:p>
          <a:p>
            <a:pPr lvl="0"/>
            <a:r>
              <a:rPr lang="fr-FR" dirty="0" smtClean="0"/>
              <a:t>Identifier les membres de la taskforce qui feront partie du comité de rédaction de la NC</a:t>
            </a:r>
          </a:p>
          <a:p>
            <a:pPr marL="624078" indent="-514350">
              <a:buNone/>
            </a:pPr>
            <a:r>
              <a:rPr lang="fr-FR" b="1" dirty="0" smtClean="0"/>
              <a:t>b) Processus</a:t>
            </a:r>
          </a:p>
          <a:p>
            <a:pPr marL="624078" indent="-514350">
              <a:buFont typeface="Courier New" pitchFamily="49" charset="0"/>
              <a:buChar char="o"/>
            </a:pPr>
            <a:r>
              <a:rPr lang="fr-FR" dirty="0" smtClean="0"/>
              <a:t>organisation d’01 atelier de mobilisation des PVVIH pour une meilleure participation communautaire dans le processus du dialogue national du fonds mondial (Avril 2014)</a:t>
            </a:r>
          </a:p>
          <a:p>
            <a:pPr marL="624078" indent="-514350">
              <a:buFont typeface="Courier New" pitchFamily="49" charset="0"/>
              <a:buChar char="o"/>
            </a:pPr>
            <a:r>
              <a:rPr lang="fr-FR" dirty="0" smtClean="0"/>
              <a:t>organisation d’01 atelier de renforcement de la taskforce sur les techniques de plaidoyer et d'écriture de la note conceptuelle  (Avril 2014)</a:t>
            </a:r>
            <a:endParaRPr lang="fr-FR" b="1" dirty="0" smtClean="0"/>
          </a:p>
          <a:p>
            <a:pPr marL="624078" indent="-514350">
              <a:buNone/>
            </a:pPr>
            <a:r>
              <a:rPr lang="fr-FR" b="1" dirty="0" smtClean="0"/>
              <a:t>c) Résultats obtenus et attendus</a:t>
            </a:r>
          </a:p>
          <a:p>
            <a:pPr marL="624078" indent="-514350">
              <a:buFont typeface="Courier New" pitchFamily="49" charset="0"/>
              <a:buChar char="o"/>
            </a:pPr>
            <a:r>
              <a:rPr lang="fr-FR" dirty="0" smtClean="0"/>
              <a:t>Les priorités des PVVIH et des autres groupes clés sont connues et recueillies à l’échelle nationales</a:t>
            </a:r>
          </a:p>
          <a:p>
            <a:pPr marL="624078" indent="-514350">
              <a:buFont typeface="Courier New" pitchFamily="49" charset="0"/>
              <a:buChar char="o"/>
            </a:pPr>
            <a:r>
              <a:rPr lang="fr-FR" dirty="0" smtClean="0"/>
              <a:t>Un plan d’action de la </a:t>
            </a:r>
            <a:r>
              <a:rPr lang="fr-FR" dirty="0" err="1" smtClean="0"/>
              <a:t>task</a:t>
            </a:r>
            <a:r>
              <a:rPr lang="fr-FR" dirty="0" smtClean="0"/>
              <a:t> force communautaire est conçu pour le suivi du NMF</a:t>
            </a:r>
          </a:p>
          <a:p>
            <a:pPr>
              <a:buNone/>
            </a:pPr>
            <a:endParaRPr lang="fr-FR" b="1" dirty="0"/>
          </a:p>
        </p:txBody>
      </p:sp>
    </p:spTree>
    <p:extLst>
      <p:ext uri="{BB962C8B-B14F-4D97-AF65-F5344CB8AC3E}">
        <p14:creationId xmlns:p14="http://schemas.microsoft.com/office/powerpoint/2010/main" xmlns="" val="2855110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439718"/>
          </a:xfrm>
        </p:spPr>
        <p:txBody>
          <a:bodyPr>
            <a:normAutofit fontScale="90000"/>
          </a:bodyPr>
          <a:lstStyle/>
          <a:p>
            <a:r>
              <a:rPr lang="fr-FR" dirty="0" smtClean="0"/>
              <a:t>Processus / Activités (3)</a:t>
            </a:r>
            <a:endParaRPr lang="fr-FR" dirty="0"/>
          </a:p>
        </p:txBody>
      </p:sp>
      <p:sp>
        <p:nvSpPr>
          <p:cNvPr id="3" name="Espace réservé du contenu 2"/>
          <p:cNvSpPr>
            <a:spLocks noGrp="1"/>
          </p:cNvSpPr>
          <p:nvPr>
            <p:ph sz="quarter" idx="1"/>
          </p:nvPr>
        </p:nvSpPr>
        <p:spPr>
          <a:xfrm>
            <a:off x="457200" y="857232"/>
            <a:ext cx="7467600" cy="5616720"/>
          </a:xfrm>
        </p:spPr>
        <p:txBody>
          <a:bodyPr>
            <a:normAutofit fontScale="70000" lnSpcReduction="20000"/>
          </a:bodyPr>
          <a:lstStyle/>
          <a:p>
            <a:pPr>
              <a:buNone/>
            </a:pPr>
            <a:r>
              <a:rPr lang="fr-FR" b="1" dirty="0" smtClean="0"/>
              <a:t>3- Les activités de la taskforce pour le </a:t>
            </a:r>
            <a:r>
              <a:rPr lang="fr-FR" b="1" dirty="0" err="1" smtClean="0"/>
              <a:t>watch</a:t>
            </a:r>
            <a:r>
              <a:rPr lang="fr-FR" b="1" dirty="0" smtClean="0"/>
              <a:t> </a:t>
            </a:r>
            <a:r>
              <a:rPr lang="fr-FR" b="1" dirty="0" err="1" smtClean="0"/>
              <a:t>dooging</a:t>
            </a:r>
            <a:r>
              <a:rPr lang="fr-FR" b="1" dirty="0" smtClean="0"/>
              <a:t> : avec l’appui de l’ONUSIDA, de la </a:t>
            </a:r>
            <a:r>
              <a:rPr lang="en-US" b="1" dirty="0" smtClean="0"/>
              <a:t>Community Leadership and Action Collaborative (</a:t>
            </a:r>
            <a:r>
              <a:rPr lang="fr-FR" b="1" dirty="0" smtClean="0"/>
              <a:t>CLAC) et du Fonds mondial</a:t>
            </a:r>
          </a:p>
          <a:p>
            <a:pPr>
              <a:buFont typeface="Courier New" pitchFamily="49" charset="0"/>
              <a:buChar char="o"/>
            </a:pPr>
            <a:r>
              <a:rPr lang="fr-FR" b="1" dirty="0" smtClean="0"/>
              <a:t>ONUSIDA </a:t>
            </a:r>
            <a:r>
              <a:rPr lang="fr-FR" dirty="0" smtClean="0"/>
              <a:t>(juillet et Aout 2014) : mise à la disposition de la </a:t>
            </a:r>
            <a:r>
              <a:rPr lang="fr-FR" dirty="0" err="1" smtClean="0"/>
              <a:t>Task</a:t>
            </a:r>
            <a:r>
              <a:rPr lang="fr-FR" dirty="0" smtClean="0"/>
              <a:t> Force d’un consultant local pour la lecture critique du </a:t>
            </a:r>
            <a:r>
              <a:rPr lang="fr-FR" dirty="0" err="1" smtClean="0"/>
              <a:t>draft</a:t>
            </a:r>
            <a:r>
              <a:rPr lang="fr-FR" dirty="0" smtClean="0"/>
              <a:t> de la NC</a:t>
            </a:r>
          </a:p>
          <a:p>
            <a:pPr>
              <a:buFont typeface="Courier New" pitchFamily="49" charset="0"/>
              <a:buChar char="o"/>
            </a:pPr>
            <a:r>
              <a:rPr lang="fr-FR" b="1" dirty="0" smtClean="0"/>
              <a:t>CLAC</a:t>
            </a:r>
            <a:r>
              <a:rPr lang="fr-FR" dirty="0" smtClean="0"/>
              <a:t> (Juin à octobre 2014): appui à la participation continue pour la participation active de la taskforce à toutes les étapes d’élaboration de la NC et lieu de discussion</a:t>
            </a:r>
          </a:p>
          <a:p>
            <a:pPr>
              <a:buFont typeface="Courier New" pitchFamily="49" charset="0"/>
              <a:buChar char="o"/>
            </a:pPr>
            <a:r>
              <a:rPr lang="fr-FR" b="1" dirty="0" smtClean="0"/>
              <a:t>CLAC et ONUSIDA</a:t>
            </a:r>
            <a:r>
              <a:rPr lang="fr-FR" dirty="0" smtClean="0"/>
              <a:t>: organisation de 02 ateliers d’appréciation du </a:t>
            </a:r>
            <a:r>
              <a:rPr lang="fr-FR" dirty="0" err="1" smtClean="0"/>
              <a:t>draft</a:t>
            </a:r>
            <a:r>
              <a:rPr lang="fr-FR" dirty="0" smtClean="0"/>
              <a:t> de la NC (Aout et septembre 2014)</a:t>
            </a:r>
          </a:p>
          <a:p>
            <a:pPr>
              <a:buFont typeface="Courier New" pitchFamily="49" charset="0"/>
              <a:buChar char="o"/>
            </a:pPr>
            <a:r>
              <a:rPr lang="fr-FR" b="1" dirty="0" smtClean="0"/>
              <a:t>Programme d’assistance technique en matière de réponses communautaires, droits humains et genre du Fonds Mondial (CRG) </a:t>
            </a:r>
            <a:r>
              <a:rPr lang="fr-FR" dirty="0" smtClean="0"/>
              <a:t>: organisation de l’atelier de relecture du </a:t>
            </a:r>
            <a:r>
              <a:rPr lang="fr-FR" dirty="0" err="1" smtClean="0"/>
              <a:t>draft</a:t>
            </a:r>
            <a:r>
              <a:rPr lang="fr-FR" dirty="0" smtClean="0"/>
              <a:t> final de la NC et mise à disposition d’un nouveau consultant local (Octobre 2014)</a:t>
            </a:r>
          </a:p>
          <a:p>
            <a:pPr>
              <a:buFont typeface="Courier New" pitchFamily="49" charset="0"/>
              <a:buChar char="o"/>
            </a:pPr>
            <a:endParaRPr lang="fr-FR" b="1" dirty="0"/>
          </a:p>
        </p:txBody>
      </p:sp>
    </p:spTree>
    <p:extLst>
      <p:ext uri="{BB962C8B-B14F-4D97-AF65-F5344CB8AC3E}">
        <p14:creationId xmlns:p14="http://schemas.microsoft.com/office/powerpoint/2010/main" xmlns="" val="195542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68346"/>
          </a:xfrm>
        </p:spPr>
        <p:txBody>
          <a:bodyPr>
            <a:normAutofit fontScale="90000"/>
          </a:bodyPr>
          <a:lstStyle/>
          <a:p>
            <a:r>
              <a:rPr lang="fr-FR" dirty="0" smtClean="0"/>
              <a:t> Prochaines étapes</a:t>
            </a:r>
            <a:br>
              <a:rPr lang="fr-FR" dirty="0" smtClean="0"/>
            </a:br>
            <a:endParaRPr lang="fr-FR" dirty="0"/>
          </a:p>
        </p:txBody>
      </p:sp>
      <p:sp>
        <p:nvSpPr>
          <p:cNvPr id="3" name="Espace réservé du contenu 2"/>
          <p:cNvSpPr>
            <a:spLocks noGrp="1"/>
          </p:cNvSpPr>
          <p:nvPr>
            <p:ph sz="quarter" idx="1"/>
          </p:nvPr>
        </p:nvSpPr>
        <p:spPr>
          <a:xfrm>
            <a:off x="457200" y="1000108"/>
            <a:ext cx="7467600" cy="5473844"/>
          </a:xfrm>
        </p:spPr>
        <p:txBody>
          <a:bodyPr>
            <a:normAutofit fontScale="77500" lnSpcReduction="20000"/>
          </a:bodyPr>
          <a:lstStyle/>
          <a:p>
            <a:pPr>
              <a:buNone/>
            </a:pPr>
            <a:r>
              <a:rPr lang="fr-FR" dirty="0" smtClean="0"/>
              <a:t>La taskforce projette:</a:t>
            </a:r>
          </a:p>
          <a:p>
            <a:r>
              <a:rPr lang="fr-FR" dirty="0" smtClean="0"/>
              <a:t>Après la soumission de la Note conceptuelle au TRP :</a:t>
            </a:r>
          </a:p>
          <a:p>
            <a:pPr>
              <a:buFont typeface="Wingdings" pitchFamily="2" charset="2"/>
              <a:buChar char="Ø"/>
            </a:pPr>
            <a:r>
              <a:rPr lang="fr-FR" dirty="0" smtClean="0"/>
              <a:t>Revoir les analyses du TRP et formuler des recommandations aux besoins</a:t>
            </a:r>
          </a:p>
          <a:p>
            <a:r>
              <a:rPr lang="fr-FR" dirty="0" smtClean="0"/>
              <a:t>Après la validation de la Note conceptuelle par le  TRP :</a:t>
            </a:r>
          </a:p>
          <a:p>
            <a:pPr>
              <a:buFont typeface="Wingdings" pitchFamily="2" charset="2"/>
              <a:buChar char="Ø"/>
            </a:pPr>
            <a:r>
              <a:rPr lang="fr-FR" dirty="0" smtClean="0"/>
              <a:t>Assister et participer à la phase de négociation et de validation du contrat entre le Fonds mondial et le Cameroun</a:t>
            </a:r>
          </a:p>
          <a:p>
            <a:r>
              <a:rPr lang="fr-FR" dirty="0" smtClean="0"/>
              <a:t>Pendant la mise en œuvre du nouveau modèle :</a:t>
            </a:r>
          </a:p>
          <a:p>
            <a:pPr>
              <a:buFont typeface="Wingdings" pitchFamily="2" charset="2"/>
              <a:buChar char="Ø"/>
            </a:pPr>
            <a:r>
              <a:rPr lang="fr-FR" dirty="0" smtClean="0"/>
              <a:t>Continuer ses activités de </a:t>
            </a:r>
            <a:r>
              <a:rPr lang="fr-FR" dirty="0" err="1" smtClean="0"/>
              <a:t>watchdogging</a:t>
            </a:r>
            <a:r>
              <a:rPr lang="fr-FR" dirty="0" smtClean="0"/>
              <a:t> afin de s’assurer que les populations clés bénéficient pleinement des services financés par le Fonds Mondial.</a:t>
            </a:r>
          </a:p>
          <a:p>
            <a:pPr>
              <a:buNone/>
            </a:pPr>
            <a:endParaRPr lang="fr-FR" dirty="0"/>
          </a:p>
        </p:txBody>
      </p:sp>
    </p:spTree>
    <p:extLst>
      <p:ext uri="{BB962C8B-B14F-4D97-AF65-F5344CB8AC3E}">
        <p14:creationId xmlns:p14="http://schemas.microsoft.com/office/powerpoint/2010/main" xmlns="" val="3402442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Recommandations</a:t>
            </a:r>
            <a:br>
              <a:rPr lang="fr-FR" dirty="0" smtClean="0"/>
            </a:br>
            <a:endParaRPr lang="fr-FR" dirty="0"/>
          </a:p>
        </p:txBody>
      </p:sp>
      <p:sp>
        <p:nvSpPr>
          <p:cNvPr id="3" name="Espace réservé du contenu 2"/>
          <p:cNvSpPr>
            <a:spLocks noGrp="1"/>
          </p:cNvSpPr>
          <p:nvPr>
            <p:ph sz="quarter" idx="1"/>
          </p:nvPr>
        </p:nvSpPr>
        <p:spPr>
          <a:xfrm>
            <a:off x="457200" y="907025"/>
            <a:ext cx="8229600" cy="4525963"/>
          </a:xfrm>
        </p:spPr>
        <p:txBody>
          <a:bodyPr>
            <a:normAutofit fontScale="70000" lnSpcReduction="20000"/>
          </a:bodyPr>
          <a:lstStyle/>
          <a:p>
            <a:pPr>
              <a:buNone/>
            </a:pPr>
            <a:r>
              <a:rPr lang="fr-FR" dirty="0" smtClean="0"/>
              <a:t>Aux organisations des populations désirant entamer le processus:</a:t>
            </a:r>
          </a:p>
          <a:p>
            <a:pPr>
              <a:buFont typeface="Wingdings" pitchFamily="2" charset="2"/>
              <a:buChar char="ü"/>
            </a:pPr>
            <a:r>
              <a:rPr lang="fr-FR" dirty="0" smtClean="0"/>
              <a:t>Collaborer avec le CCM :</a:t>
            </a:r>
          </a:p>
          <a:p>
            <a:pPr>
              <a:buFontTx/>
              <a:buChar char="-"/>
            </a:pPr>
            <a:r>
              <a:rPr lang="fr-FR" dirty="0" smtClean="0"/>
              <a:t>s’assurer de votre représentativité au sein du CCM </a:t>
            </a:r>
          </a:p>
          <a:p>
            <a:pPr>
              <a:buFontTx/>
              <a:buChar char="-"/>
            </a:pPr>
            <a:r>
              <a:rPr lang="fr-FR" dirty="0" smtClean="0"/>
              <a:t>Collaborer avec votre représentant</a:t>
            </a:r>
          </a:p>
          <a:p>
            <a:pPr>
              <a:buFontTx/>
              <a:buChar char="-"/>
            </a:pPr>
            <a:r>
              <a:rPr lang="fr-FR" dirty="0" smtClean="0"/>
              <a:t>En cas d’absence de représentant des populations clés, contacter votre PFM et l’ONUSIDA</a:t>
            </a:r>
          </a:p>
          <a:p>
            <a:pPr>
              <a:buFont typeface="Wingdings" pitchFamily="2" charset="2"/>
              <a:buChar char="ü"/>
            </a:pPr>
            <a:r>
              <a:rPr lang="fr-FR" dirty="0" smtClean="0"/>
              <a:t>Impliquer les partenaires locaux à toutes les étapes du processus : CCM, Comité nationaux de lutte contre le sida et de la tuberculose, les associations de lutte contre le TB (pour ceux soumettent une note conjointe TB-VIH), l’ONUSIDA, le PFM, le ministère de la santé</a:t>
            </a:r>
          </a:p>
          <a:p>
            <a:pPr>
              <a:buFont typeface="Wingdings" pitchFamily="2" charset="2"/>
              <a:buChar char="ü"/>
            </a:pPr>
            <a:r>
              <a:rPr lang="fr-FR" dirty="0" smtClean="0"/>
              <a:t>Intégrer toutes les plateformes d’échanges et de discussion liées à la lutte contre le VIH et la TB (participation à la révision des plans stratégiques nationaux, aux réunions du CCM, etc.) </a:t>
            </a:r>
          </a:p>
        </p:txBody>
      </p:sp>
    </p:spTree>
    <p:extLst>
      <p:ext uri="{BB962C8B-B14F-4D97-AF65-F5344CB8AC3E}">
        <p14:creationId xmlns:p14="http://schemas.microsoft.com/office/powerpoint/2010/main" xmlns="" val="4172725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498</TotalTime>
  <Words>2742</Words>
  <Application>Microsoft Office PowerPoint</Application>
  <PresentationFormat>Affichage à l'écran (4:3)</PresentationFormat>
  <Paragraphs>144</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Office Theme</vt:lpstr>
      <vt:lpstr>Appropriation du Nouveau Modèle de Financement du fonds mondial par les populations clés, les groupes vulnérables et les PVVIH au Cameroun : processus, perspectives, recommandations</vt:lpstr>
      <vt:lpstr>Sommaire</vt:lpstr>
      <vt:lpstr>Contexte</vt:lpstr>
      <vt:lpstr>Processus / Activités </vt:lpstr>
      <vt:lpstr>Processus / Activités (1)</vt:lpstr>
      <vt:lpstr>Processus / Activités (2)</vt:lpstr>
      <vt:lpstr>Processus / Activités (3)</vt:lpstr>
      <vt:lpstr> Prochaines étapes </vt:lpstr>
      <vt:lpstr>Recommandations </vt:lpstr>
      <vt:lpstr>Diapositive 10</vt:lpstr>
      <vt:lpstr>Qu’est ce que le CLAC</vt:lpstr>
      <vt:lpstr>Qu’est ce que le CLAC</vt:lpstr>
      <vt:lpstr>Objectifs</vt:lpstr>
      <vt:lpstr>Opportunité pour l’engagement des populations clés : le nouveau modèle de financement du FM</vt:lpstr>
      <vt:lpstr>Un exemple : le Cameroun</vt:lpstr>
      <vt:lpstr>Un exemple : le Cameroun</vt:lpstr>
      <vt:lpstr>Diapositive 17</vt:lpstr>
      <vt:lpstr>Collaboration</vt:lpstr>
      <vt:lpstr>Plan de suivi au Cameroun</vt:lpstr>
      <vt:lpstr>Progress to Date </vt:lpstr>
      <vt:lpstr>Leçons apprises</vt:lpstr>
      <vt:lpstr>Leçons apprises</vt:lpstr>
      <vt:lpstr>Progress to Date </vt:lpstr>
      <vt:lpstr>Activités parallèles</vt:lpstr>
      <vt:lpstr>www.clac.cab</vt:lpstr>
      <vt:lpstr>www.clac.cab</vt:lpstr>
      <vt:lpstr>Challenges </vt:lpstr>
      <vt:lpstr>Challenges </vt:lpstr>
      <vt:lpstr>Challenges</vt:lpstr>
      <vt:lpstr>Succès  </vt:lpstr>
      <vt:lpstr>Recommandations </vt:lpstr>
      <vt:lpstr>Recommandations</vt:lpstr>
      <vt:lpstr>Recommandations</vt:lpstr>
    </vt:vector>
  </TitlesOfParts>
  <Company>jeyms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smyej</dc:creator>
  <cp:lastModifiedBy>Alexandra PHAETON</cp:lastModifiedBy>
  <cp:revision>35</cp:revision>
  <dcterms:created xsi:type="dcterms:W3CDTF">2014-04-28T13:09:59Z</dcterms:created>
  <dcterms:modified xsi:type="dcterms:W3CDTF">2015-03-12T10:25:58Z</dcterms:modified>
</cp:coreProperties>
</file>